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2.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7" r:id="rId2"/>
    <p:sldId id="313" r:id="rId3"/>
    <p:sldId id="256" r:id="rId4"/>
    <p:sldId id="259" r:id="rId5"/>
    <p:sldId id="323" r:id="rId6"/>
    <p:sldId id="264" r:id="rId7"/>
    <p:sldId id="325" r:id="rId8"/>
    <p:sldId id="326" r:id="rId9"/>
    <p:sldId id="324" r:id="rId10"/>
    <p:sldId id="329" r:id="rId11"/>
    <p:sldId id="330" r:id="rId12"/>
    <p:sldId id="327" r:id="rId13"/>
    <p:sldId id="332" r:id="rId14"/>
    <p:sldId id="333" r:id="rId15"/>
    <p:sldId id="328" r:id="rId16"/>
    <p:sldId id="335" r:id="rId17"/>
    <p:sldId id="336" r:id="rId18"/>
    <p:sldId id="338" r:id="rId19"/>
    <p:sldId id="315" r:id="rId20"/>
    <p:sldId id="339" r:id="rId21"/>
    <p:sldId id="340" r:id="rId22"/>
    <p:sldId id="316" r:id="rId23"/>
    <p:sldId id="347" r:id="rId24"/>
    <p:sldId id="343" r:id="rId25"/>
    <p:sldId id="344" r:id="rId26"/>
    <p:sldId id="346" r:id="rId27"/>
    <p:sldId id="348" r:id="rId28"/>
    <p:sldId id="269" r:id="rId29"/>
    <p:sldId id="345" r:id="rId30"/>
    <p:sldId id="314" r:id="rId31"/>
    <p:sldId id="317" r:id="rId32"/>
    <p:sldId id="319" r:id="rId33"/>
    <p:sldId id="270"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22" userDrawn="1">
          <p15:clr>
            <a:srgbClr val="A4A3A4"/>
          </p15:clr>
        </p15:guide>
        <p15:guide id="4" pos="57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65B5"/>
    <a:srgbClr val="FFF2CC"/>
    <a:srgbClr val="DAE3F3"/>
    <a:srgbClr val="3865B5"/>
    <a:srgbClr val="FFFFFF"/>
    <a:srgbClr val="D8E3F8"/>
    <a:srgbClr val="CEDCF6"/>
    <a:srgbClr val="C2D4F4"/>
    <a:srgbClr val="C8D6EE"/>
    <a:srgbClr val="E2E9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68" autoAdjust="0"/>
    <p:restoredTop sz="96279" autoAdjust="0"/>
  </p:normalViewPr>
  <p:slideViewPr>
    <p:cSldViewPr snapToGrid="0" showGuides="1">
      <p:cViewPr varScale="1">
        <p:scale>
          <a:sx n="70" d="100"/>
          <a:sy n="70" d="100"/>
        </p:scale>
        <p:origin x="1560" y="60"/>
      </p:cViewPr>
      <p:guideLst>
        <p:guide orient="horz" pos="2160"/>
        <p:guide pos="2880"/>
        <p:guide pos="22"/>
        <p:guide pos="5738"/>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19C109-9216-4CEC-9F26-76982EEA396B}" type="datetimeFigureOut">
              <a:rPr kumimoji="1" lang="ja-JP" altLang="en-US" smtClean="0"/>
              <a:t>2024/12/6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9D5E75-1125-4359-92EA-033CFD5AE7A0}" type="slidenum">
              <a:rPr kumimoji="1" lang="ja-JP" altLang="en-US" smtClean="0"/>
              <a:t>‹#›</a:t>
            </a:fld>
            <a:endParaRPr kumimoji="1" lang="ja-JP" altLang="en-US"/>
          </a:p>
        </p:txBody>
      </p:sp>
    </p:spTree>
    <p:extLst>
      <p:ext uri="{BB962C8B-B14F-4D97-AF65-F5344CB8AC3E}">
        <p14:creationId xmlns:p14="http://schemas.microsoft.com/office/powerpoint/2010/main" val="11727405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a:t>
            </a:fld>
            <a:endParaRPr kumimoji="1" lang="ja-JP" altLang="en-US"/>
          </a:p>
        </p:txBody>
      </p:sp>
    </p:spTree>
    <p:extLst>
      <p:ext uri="{BB962C8B-B14F-4D97-AF65-F5344CB8AC3E}">
        <p14:creationId xmlns:p14="http://schemas.microsoft.com/office/powerpoint/2010/main" val="3964643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以上が背景になります。質問はございますでしょうか。</a:t>
            </a:r>
          </a:p>
          <a:p>
            <a:r>
              <a:rPr lang="ja-JP" altLang="en-US" b="0">
                <a:solidFill>
                  <a:srgbClr val="CCCCCC"/>
                </a:solidFill>
                <a:effectLst/>
                <a:latin typeface="Menlo" panose="020B0609030804020204" pitchFamily="49" charset="0"/>
              </a:rPr>
              <a:t>それでは本文の紹介に入ります。</a:t>
            </a:r>
          </a:p>
          <a:p>
            <a:r>
              <a:rPr lang="ja-JP" altLang="en-US" b="0">
                <a:solidFill>
                  <a:srgbClr val="CCCCCC"/>
                </a:solidFill>
                <a:effectLst/>
                <a:latin typeface="Menlo" panose="020B0609030804020204" pitchFamily="49" charset="0"/>
              </a:rPr>
              <a:t>今回の論文構成はこのようになっています。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10</a:t>
            </a:fld>
            <a:endParaRPr kumimoji="1" lang="ja-JP" altLang="en-US"/>
          </a:p>
        </p:txBody>
      </p:sp>
    </p:spTree>
    <p:extLst>
      <p:ext uri="{BB962C8B-B14F-4D97-AF65-F5344CB8AC3E}">
        <p14:creationId xmlns:p14="http://schemas.microsoft.com/office/powerpoint/2010/main" val="2052773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72CE1-0F82-A378-05C1-559E591CE2A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F203288-7070-ED56-4D16-50A5BCB5244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348ED30-9EAC-6217-6302-AB66901A8E28}"/>
              </a:ext>
            </a:extLst>
          </p:cNvPr>
          <p:cNvSpPr>
            <a:spLocks noGrp="1"/>
          </p:cNvSpPr>
          <p:nvPr>
            <p:ph type="body" idx="1"/>
          </p:nvPr>
        </p:nvSpPr>
        <p:spPr/>
        <p:txBody>
          <a:bodyPr/>
          <a:lstStyle/>
          <a:p>
            <a:r>
              <a:rPr lang="ja-JP" altLang="en-US" b="0">
                <a:solidFill>
                  <a:srgbClr val="CCCCCC"/>
                </a:solidFill>
                <a:effectLst/>
                <a:latin typeface="Menlo" panose="020B0609030804020204" pitchFamily="49" charset="0"/>
              </a:rPr>
              <a:t>以上が背景になります。質問はございますでしょうか。</a:t>
            </a:r>
          </a:p>
          <a:p>
            <a:r>
              <a:rPr lang="ja-JP" altLang="en-US" b="0">
                <a:solidFill>
                  <a:srgbClr val="CCCCCC"/>
                </a:solidFill>
                <a:effectLst/>
                <a:latin typeface="Menlo" panose="020B0609030804020204" pitchFamily="49" charset="0"/>
              </a:rPr>
              <a:t>それでは本文の紹介に入ります。</a:t>
            </a:r>
          </a:p>
          <a:p>
            <a:r>
              <a:rPr lang="ja-JP" altLang="en-US" b="0">
                <a:solidFill>
                  <a:srgbClr val="CCCCCC"/>
                </a:solidFill>
                <a:effectLst/>
                <a:latin typeface="Menlo" panose="020B0609030804020204" pitchFamily="49" charset="0"/>
              </a:rPr>
              <a:t>今回の論文構成はこのようになっています。</a:t>
            </a:r>
          </a:p>
          <a:p>
            <a:endParaRPr kumimoji="1" lang="ja-JP" altLang="en-US"/>
          </a:p>
        </p:txBody>
      </p:sp>
      <p:sp>
        <p:nvSpPr>
          <p:cNvPr id="4" name="スライド番号プレースホルダー 3">
            <a:extLst>
              <a:ext uri="{FF2B5EF4-FFF2-40B4-BE49-F238E27FC236}">
                <a16:creationId xmlns:a16="http://schemas.microsoft.com/office/drawing/2014/main" id="{F152643B-5C92-5871-4A0A-A78E655D7B5C}"/>
              </a:ext>
            </a:extLst>
          </p:cNvPr>
          <p:cNvSpPr>
            <a:spLocks noGrp="1"/>
          </p:cNvSpPr>
          <p:nvPr>
            <p:ph type="sldNum" sz="quarter" idx="5"/>
          </p:nvPr>
        </p:nvSpPr>
        <p:spPr/>
        <p:txBody>
          <a:bodyPr/>
          <a:lstStyle/>
          <a:p>
            <a:fld id="{859D5E75-1125-4359-92EA-033CFD5AE7A0}" type="slidenum">
              <a:rPr kumimoji="1" lang="ja-JP" altLang="en-US" smtClean="0"/>
              <a:t>11</a:t>
            </a:fld>
            <a:endParaRPr kumimoji="1" lang="ja-JP" altLang="en-US"/>
          </a:p>
        </p:txBody>
      </p:sp>
    </p:spTree>
    <p:extLst>
      <p:ext uri="{BB962C8B-B14F-4D97-AF65-F5344CB8AC3E}">
        <p14:creationId xmlns:p14="http://schemas.microsoft.com/office/powerpoint/2010/main" val="3441216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158CB-1758-A35A-7DB5-47D842FF18E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549EEBC-35A1-077C-629D-04FE32FB980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69AF8A-1506-3430-14A6-57F1FD1C8EED}"/>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7DD9E192-05B3-90C5-9127-52932B79D85A}"/>
              </a:ext>
            </a:extLst>
          </p:cNvPr>
          <p:cNvSpPr>
            <a:spLocks noGrp="1"/>
          </p:cNvSpPr>
          <p:nvPr>
            <p:ph type="sldNum" sz="quarter" idx="5"/>
          </p:nvPr>
        </p:nvSpPr>
        <p:spPr/>
        <p:txBody>
          <a:bodyPr/>
          <a:lstStyle/>
          <a:p>
            <a:fld id="{859D5E75-1125-4359-92EA-033CFD5AE7A0}" type="slidenum">
              <a:rPr kumimoji="1" lang="ja-JP" altLang="en-US" smtClean="0"/>
              <a:t>12</a:t>
            </a:fld>
            <a:endParaRPr kumimoji="1" lang="ja-JP" altLang="en-US"/>
          </a:p>
        </p:txBody>
      </p:sp>
    </p:spTree>
    <p:extLst>
      <p:ext uri="{BB962C8B-B14F-4D97-AF65-F5344CB8AC3E}">
        <p14:creationId xmlns:p14="http://schemas.microsoft.com/office/powerpoint/2010/main" val="2199367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E2C5F-9EB7-9A81-E77C-27A0B66F4C6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3881FFF-B24B-C7E1-DAB8-837FB4AA367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DE53340-2BCB-D5B1-9CDF-8B160B011B2F}"/>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FE9B4AB1-8AFA-429E-2793-626329BFE165}"/>
              </a:ext>
            </a:extLst>
          </p:cNvPr>
          <p:cNvSpPr>
            <a:spLocks noGrp="1"/>
          </p:cNvSpPr>
          <p:nvPr>
            <p:ph type="sldNum" sz="quarter" idx="5"/>
          </p:nvPr>
        </p:nvSpPr>
        <p:spPr/>
        <p:txBody>
          <a:bodyPr/>
          <a:lstStyle/>
          <a:p>
            <a:fld id="{859D5E75-1125-4359-92EA-033CFD5AE7A0}" type="slidenum">
              <a:rPr kumimoji="1" lang="ja-JP" altLang="en-US" smtClean="0"/>
              <a:t>13</a:t>
            </a:fld>
            <a:endParaRPr kumimoji="1" lang="ja-JP" altLang="en-US"/>
          </a:p>
        </p:txBody>
      </p:sp>
    </p:spTree>
    <p:extLst>
      <p:ext uri="{BB962C8B-B14F-4D97-AF65-F5344CB8AC3E}">
        <p14:creationId xmlns:p14="http://schemas.microsoft.com/office/powerpoint/2010/main" val="1418781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50344-6F93-BC29-2E43-4FC32AC3B3F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C28175-9974-DFC6-E180-6FB0900E07A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7A770CA-466C-1677-DB6D-11E1C87FD43A}"/>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39DEFD35-A343-B146-0F3F-4ADECC125BBE}"/>
              </a:ext>
            </a:extLst>
          </p:cNvPr>
          <p:cNvSpPr>
            <a:spLocks noGrp="1"/>
          </p:cNvSpPr>
          <p:nvPr>
            <p:ph type="sldNum" sz="quarter" idx="5"/>
          </p:nvPr>
        </p:nvSpPr>
        <p:spPr/>
        <p:txBody>
          <a:bodyPr/>
          <a:lstStyle/>
          <a:p>
            <a:fld id="{859D5E75-1125-4359-92EA-033CFD5AE7A0}" type="slidenum">
              <a:rPr kumimoji="1" lang="ja-JP" altLang="en-US" smtClean="0"/>
              <a:t>14</a:t>
            </a:fld>
            <a:endParaRPr kumimoji="1" lang="ja-JP" altLang="en-US"/>
          </a:p>
        </p:txBody>
      </p:sp>
    </p:spTree>
    <p:extLst>
      <p:ext uri="{BB962C8B-B14F-4D97-AF65-F5344CB8AC3E}">
        <p14:creationId xmlns:p14="http://schemas.microsoft.com/office/powerpoint/2010/main" val="3128918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B75AF-8F95-8443-72C5-76A1EABB68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A710A38-7249-13A2-0EFD-C4226F8A359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CB15801-6B59-92A4-104E-8585C0B2A08D}"/>
              </a:ext>
            </a:extLst>
          </p:cNvPr>
          <p:cNvSpPr>
            <a:spLocks noGrp="1"/>
          </p:cNvSpPr>
          <p:nvPr>
            <p:ph type="body" idx="1"/>
          </p:nvPr>
        </p:nvSpPr>
        <p:spPr/>
        <p:txBody>
          <a:bodyPr/>
          <a:lstStyle/>
          <a:p>
            <a:r>
              <a:rPr lang="ja-JP" altLang="en-US" b="0">
                <a:solidFill>
                  <a:srgbClr val="CCCCCC"/>
                </a:solidFill>
                <a:effectLst/>
                <a:latin typeface="Menlo" panose="020B0609030804020204" pitchFamily="49" charset="0"/>
              </a:rPr>
              <a:t>以上が背景になります。質問はございますでしょうか。</a:t>
            </a:r>
          </a:p>
          <a:p>
            <a:r>
              <a:rPr lang="ja-JP" altLang="en-US" b="0">
                <a:solidFill>
                  <a:srgbClr val="CCCCCC"/>
                </a:solidFill>
                <a:effectLst/>
                <a:latin typeface="Menlo" panose="020B0609030804020204" pitchFamily="49" charset="0"/>
              </a:rPr>
              <a:t>それでは本文の紹介に入ります。</a:t>
            </a:r>
          </a:p>
          <a:p>
            <a:r>
              <a:rPr lang="ja-JP" altLang="en-US" b="0">
                <a:solidFill>
                  <a:srgbClr val="CCCCCC"/>
                </a:solidFill>
                <a:effectLst/>
                <a:latin typeface="Menlo" panose="020B0609030804020204" pitchFamily="49" charset="0"/>
              </a:rPr>
              <a:t>今回の論文構成はこのようになっています。</a:t>
            </a:r>
          </a:p>
          <a:p>
            <a:endParaRPr kumimoji="1" lang="ja-JP" altLang="en-US"/>
          </a:p>
        </p:txBody>
      </p:sp>
      <p:sp>
        <p:nvSpPr>
          <p:cNvPr id="4" name="スライド番号プレースホルダー 3">
            <a:extLst>
              <a:ext uri="{FF2B5EF4-FFF2-40B4-BE49-F238E27FC236}">
                <a16:creationId xmlns:a16="http://schemas.microsoft.com/office/drawing/2014/main" id="{F1BAD0AA-1D18-E9A7-4CDB-FE3EE7F21034}"/>
              </a:ext>
            </a:extLst>
          </p:cNvPr>
          <p:cNvSpPr>
            <a:spLocks noGrp="1"/>
          </p:cNvSpPr>
          <p:nvPr>
            <p:ph type="sldNum" sz="quarter" idx="5"/>
          </p:nvPr>
        </p:nvSpPr>
        <p:spPr/>
        <p:txBody>
          <a:bodyPr/>
          <a:lstStyle/>
          <a:p>
            <a:fld id="{859D5E75-1125-4359-92EA-033CFD5AE7A0}" type="slidenum">
              <a:rPr kumimoji="1" lang="ja-JP" altLang="en-US" smtClean="0"/>
              <a:t>15</a:t>
            </a:fld>
            <a:endParaRPr kumimoji="1" lang="ja-JP" altLang="en-US"/>
          </a:p>
        </p:txBody>
      </p:sp>
    </p:spTree>
    <p:extLst>
      <p:ext uri="{BB962C8B-B14F-4D97-AF65-F5344CB8AC3E}">
        <p14:creationId xmlns:p14="http://schemas.microsoft.com/office/powerpoint/2010/main" val="3182368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BFD1F-B696-3E0D-EFFD-FB723AD10DF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42FA73-28AF-E400-44C0-0B1B123FBB1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9E8B789-33C8-BA8F-44BB-A498D07D4B1F}"/>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2020082D-6D61-A24A-3A8B-C0619027CE27}"/>
              </a:ext>
            </a:extLst>
          </p:cNvPr>
          <p:cNvSpPr>
            <a:spLocks noGrp="1"/>
          </p:cNvSpPr>
          <p:nvPr>
            <p:ph type="sldNum" sz="quarter" idx="5"/>
          </p:nvPr>
        </p:nvSpPr>
        <p:spPr/>
        <p:txBody>
          <a:bodyPr/>
          <a:lstStyle/>
          <a:p>
            <a:fld id="{859D5E75-1125-4359-92EA-033CFD5AE7A0}" type="slidenum">
              <a:rPr kumimoji="1" lang="ja-JP" altLang="en-US" smtClean="0"/>
              <a:t>16</a:t>
            </a:fld>
            <a:endParaRPr kumimoji="1" lang="ja-JP" altLang="en-US"/>
          </a:p>
        </p:txBody>
      </p:sp>
    </p:spTree>
    <p:extLst>
      <p:ext uri="{BB962C8B-B14F-4D97-AF65-F5344CB8AC3E}">
        <p14:creationId xmlns:p14="http://schemas.microsoft.com/office/powerpoint/2010/main" val="552779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03ED9-649F-16B6-31EB-FF3735360A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8F60CD-2F22-3645-C07D-1517AC6482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54B818-C8FA-212F-44CF-A501409D05D6}"/>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5D9979D3-7D90-E6AE-49E2-3E73D906A01D}"/>
              </a:ext>
            </a:extLst>
          </p:cNvPr>
          <p:cNvSpPr>
            <a:spLocks noGrp="1"/>
          </p:cNvSpPr>
          <p:nvPr>
            <p:ph type="sldNum" sz="quarter" idx="5"/>
          </p:nvPr>
        </p:nvSpPr>
        <p:spPr/>
        <p:txBody>
          <a:bodyPr/>
          <a:lstStyle/>
          <a:p>
            <a:fld id="{859D5E75-1125-4359-92EA-033CFD5AE7A0}" type="slidenum">
              <a:rPr kumimoji="1" lang="ja-JP" altLang="en-US" smtClean="0"/>
              <a:t>17</a:t>
            </a:fld>
            <a:endParaRPr kumimoji="1" lang="ja-JP" altLang="en-US"/>
          </a:p>
        </p:txBody>
      </p:sp>
    </p:spTree>
    <p:extLst>
      <p:ext uri="{BB962C8B-B14F-4D97-AF65-F5344CB8AC3E}">
        <p14:creationId xmlns:p14="http://schemas.microsoft.com/office/powerpoint/2010/main" val="3782649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C5C52-E7B2-D937-3C11-06CCE63F9E0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CEEBB22-851B-1971-341A-2AE3DF5BCA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1D3E2C3-D96E-402C-1C6C-EF2593A7E130}"/>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C6F37713-D47E-3014-56CA-EA0D93892ABB}"/>
              </a:ext>
            </a:extLst>
          </p:cNvPr>
          <p:cNvSpPr>
            <a:spLocks noGrp="1"/>
          </p:cNvSpPr>
          <p:nvPr>
            <p:ph type="sldNum" sz="quarter" idx="5"/>
          </p:nvPr>
        </p:nvSpPr>
        <p:spPr/>
        <p:txBody>
          <a:bodyPr/>
          <a:lstStyle/>
          <a:p>
            <a:fld id="{859D5E75-1125-4359-92EA-033CFD5AE7A0}" type="slidenum">
              <a:rPr kumimoji="1" lang="ja-JP" altLang="en-US" smtClean="0"/>
              <a:t>18</a:t>
            </a:fld>
            <a:endParaRPr kumimoji="1" lang="ja-JP" altLang="en-US"/>
          </a:p>
        </p:txBody>
      </p:sp>
    </p:spTree>
    <p:extLst>
      <p:ext uri="{BB962C8B-B14F-4D97-AF65-F5344CB8AC3E}">
        <p14:creationId xmlns:p14="http://schemas.microsoft.com/office/powerpoint/2010/main" val="4117797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543AF-45A0-EA8E-8FA7-1595BCBEF23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487FF13-9E90-0682-79BB-FF1E668E4B9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2B406F9-0010-09D7-5770-820CBF51BF74}"/>
              </a:ext>
            </a:extLst>
          </p:cNvPr>
          <p:cNvSpPr>
            <a:spLocks noGrp="1"/>
          </p:cNvSpPr>
          <p:nvPr>
            <p:ph type="body" idx="1"/>
          </p:nvPr>
        </p:nvSpPr>
        <p:spPr/>
        <p:txBody>
          <a:bodyPr/>
          <a:lstStyle/>
          <a:p>
            <a:r>
              <a:rPr lang="ja-JP" altLang="en-US" b="0">
                <a:solidFill>
                  <a:srgbClr val="CCCCCC"/>
                </a:solidFill>
                <a:effectLst/>
                <a:latin typeface="Menlo" panose="020B0609030804020204" pitchFamily="49" charset="0"/>
              </a:rPr>
              <a:t>以上が背景になります。質問はございますでしょうか。</a:t>
            </a:r>
          </a:p>
          <a:p>
            <a:r>
              <a:rPr lang="ja-JP" altLang="en-US" b="0">
                <a:solidFill>
                  <a:srgbClr val="CCCCCC"/>
                </a:solidFill>
                <a:effectLst/>
                <a:latin typeface="Menlo" panose="020B0609030804020204" pitchFamily="49" charset="0"/>
              </a:rPr>
              <a:t>それでは本文の紹介に入ります。</a:t>
            </a:r>
          </a:p>
          <a:p>
            <a:r>
              <a:rPr lang="ja-JP" altLang="en-US" b="0">
                <a:solidFill>
                  <a:srgbClr val="CCCCCC"/>
                </a:solidFill>
                <a:effectLst/>
                <a:latin typeface="Menlo" panose="020B0609030804020204" pitchFamily="49" charset="0"/>
              </a:rPr>
              <a:t>今回の論文構成はこのようになっています。</a:t>
            </a:r>
          </a:p>
          <a:p>
            <a:endParaRPr kumimoji="1" lang="ja-JP" altLang="en-US"/>
          </a:p>
        </p:txBody>
      </p:sp>
      <p:sp>
        <p:nvSpPr>
          <p:cNvPr id="4" name="スライド番号プレースホルダー 3">
            <a:extLst>
              <a:ext uri="{FF2B5EF4-FFF2-40B4-BE49-F238E27FC236}">
                <a16:creationId xmlns:a16="http://schemas.microsoft.com/office/drawing/2014/main" id="{ED89E785-8268-54E4-7379-03C1726E7078}"/>
              </a:ext>
            </a:extLst>
          </p:cNvPr>
          <p:cNvSpPr>
            <a:spLocks noGrp="1"/>
          </p:cNvSpPr>
          <p:nvPr>
            <p:ph type="sldNum" sz="quarter" idx="5"/>
          </p:nvPr>
        </p:nvSpPr>
        <p:spPr/>
        <p:txBody>
          <a:bodyPr/>
          <a:lstStyle/>
          <a:p>
            <a:fld id="{859D5E75-1125-4359-92EA-033CFD5AE7A0}" type="slidenum">
              <a:rPr kumimoji="1" lang="ja-JP" altLang="en-US" smtClean="0"/>
              <a:t>19</a:t>
            </a:fld>
            <a:endParaRPr kumimoji="1" lang="ja-JP" altLang="en-US"/>
          </a:p>
        </p:txBody>
      </p:sp>
    </p:spTree>
    <p:extLst>
      <p:ext uri="{BB962C8B-B14F-4D97-AF65-F5344CB8AC3E}">
        <p14:creationId xmlns:p14="http://schemas.microsoft.com/office/powerpoint/2010/main" val="980921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548EE-F151-E941-2ECB-C09843812F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466663-0D3E-1A8E-5FC3-5E4A5968A08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265D424-112E-63C9-A029-5E98C8DFD97A}"/>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172A92DC-1526-1019-8779-D4A261D8FCBA}"/>
              </a:ext>
            </a:extLst>
          </p:cNvPr>
          <p:cNvSpPr>
            <a:spLocks noGrp="1"/>
          </p:cNvSpPr>
          <p:nvPr>
            <p:ph type="sldNum" sz="quarter" idx="5"/>
          </p:nvPr>
        </p:nvSpPr>
        <p:spPr/>
        <p:txBody>
          <a:bodyPr/>
          <a:lstStyle/>
          <a:p>
            <a:fld id="{859D5E75-1125-4359-92EA-033CFD5AE7A0}" type="slidenum">
              <a:rPr kumimoji="1" lang="ja-JP" altLang="en-US" smtClean="0"/>
              <a:t>2</a:t>
            </a:fld>
            <a:endParaRPr kumimoji="1" lang="ja-JP" altLang="en-US"/>
          </a:p>
        </p:txBody>
      </p:sp>
    </p:spTree>
    <p:extLst>
      <p:ext uri="{BB962C8B-B14F-4D97-AF65-F5344CB8AC3E}">
        <p14:creationId xmlns:p14="http://schemas.microsoft.com/office/powerpoint/2010/main" val="1315927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8067-8AA6-C6A7-BDE4-9027FA707D9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E0D90DC-3C37-0ADD-F2C9-C7B7BFFAEAA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EEDAF1-CE44-C147-06BE-032E25AF2966}"/>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3239AF42-F2A7-033C-D12E-00F6B0E94EDC}"/>
              </a:ext>
            </a:extLst>
          </p:cNvPr>
          <p:cNvSpPr>
            <a:spLocks noGrp="1"/>
          </p:cNvSpPr>
          <p:nvPr>
            <p:ph type="sldNum" sz="quarter" idx="5"/>
          </p:nvPr>
        </p:nvSpPr>
        <p:spPr/>
        <p:txBody>
          <a:bodyPr/>
          <a:lstStyle/>
          <a:p>
            <a:fld id="{859D5E75-1125-4359-92EA-033CFD5AE7A0}" type="slidenum">
              <a:rPr kumimoji="1" lang="ja-JP" altLang="en-US" smtClean="0"/>
              <a:t>20</a:t>
            </a:fld>
            <a:endParaRPr kumimoji="1" lang="ja-JP" altLang="en-US"/>
          </a:p>
        </p:txBody>
      </p:sp>
    </p:spTree>
    <p:extLst>
      <p:ext uri="{BB962C8B-B14F-4D97-AF65-F5344CB8AC3E}">
        <p14:creationId xmlns:p14="http://schemas.microsoft.com/office/powerpoint/2010/main" val="1683455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5ECCA-FF28-EDDB-52CA-98ABD3800C2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21DF1F3-D34F-7148-0807-4E9E2856190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041A305-0BD3-6901-5D96-B4D698EE63FD}"/>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E3E721ED-5E39-4D09-FE67-640A0E56E2A1}"/>
              </a:ext>
            </a:extLst>
          </p:cNvPr>
          <p:cNvSpPr>
            <a:spLocks noGrp="1"/>
          </p:cNvSpPr>
          <p:nvPr>
            <p:ph type="sldNum" sz="quarter" idx="5"/>
          </p:nvPr>
        </p:nvSpPr>
        <p:spPr/>
        <p:txBody>
          <a:bodyPr/>
          <a:lstStyle/>
          <a:p>
            <a:fld id="{859D5E75-1125-4359-92EA-033CFD5AE7A0}" type="slidenum">
              <a:rPr kumimoji="1" lang="ja-JP" altLang="en-US" smtClean="0"/>
              <a:t>21</a:t>
            </a:fld>
            <a:endParaRPr kumimoji="1" lang="ja-JP" altLang="en-US"/>
          </a:p>
        </p:txBody>
      </p:sp>
    </p:spTree>
    <p:extLst>
      <p:ext uri="{BB962C8B-B14F-4D97-AF65-F5344CB8AC3E}">
        <p14:creationId xmlns:p14="http://schemas.microsoft.com/office/powerpoint/2010/main" val="1786432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04AB5-90AB-5A22-2B3F-0C5932308E1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8B25BC-6247-1658-F0FA-74D1D63C33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F53CE0D-82DF-985C-552B-EAFDF499F226}"/>
              </a:ext>
            </a:extLst>
          </p:cNvPr>
          <p:cNvSpPr>
            <a:spLocks noGrp="1"/>
          </p:cNvSpPr>
          <p:nvPr>
            <p:ph type="body" idx="1"/>
          </p:nvPr>
        </p:nvSpPr>
        <p:spPr/>
        <p:txBody>
          <a:bodyPr/>
          <a:lstStyle/>
          <a:p>
            <a:r>
              <a:rPr lang="ja-JP" altLang="en-US" b="0">
                <a:solidFill>
                  <a:srgbClr val="CCCCCC"/>
                </a:solidFill>
                <a:effectLst/>
                <a:latin typeface="Menlo" panose="020B0609030804020204" pitchFamily="49" charset="0"/>
              </a:rPr>
              <a:t>以上が背景になります。質問はございますでしょうか。</a:t>
            </a:r>
          </a:p>
          <a:p>
            <a:r>
              <a:rPr lang="ja-JP" altLang="en-US" b="0">
                <a:solidFill>
                  <a:srgbClr val="CCCCCC"/>
                </a:solidFill>
                <a:effectLst/>
                <a:latin typeface="Menlo" panose="020B0609030804020204" pitchFamily="49" charset="0"/>
              </a:rPr>
              <a:t>それでは本文の紹介に入ります。</a:t>
            </a:r>
          </a:p>
          <a:p>
            <a:r>
              <a:rPr lang="ja-JP" altLang="en-US" b="0">
                <a:solidFill>
                  <a:srgbClr val="CCCCCC"/>
                </a:solidFill>
                <a:effectLst/>
                <a:latin typeface="Menlo" panose="020B0609030804020204" pitchFamily="49" charset="0"/>
              </a:rPr>
              <a:t>今回の論文構成はこのようになっています。</a:t>
            </a:r>
          </a:p>
          <a:p>
            <a:endParaRPr kumimoji="1" lang="ja-JP" altLang="en-US"/>
          </a:p>
        </p:txBody>
      </p:sp>
      <p:sp>
        <p:nvSpPr>
          <p:cNvPr id="4" name="スライド番号プレースホルダー 3">
            <a:extLst>
              <a:ext uri="{FF2B5EF4-FFF2-40B4-BE49-F238E27FC236}">
                <a16:creationId xmlns:a16="http://schemas.microsoft.com/office/drawing/2014/main" id="{5C4DEFDC-97BD-F7DD-85B1-14F75DF03404}"/>
              </a:ext>
            </a:extLst>
          </p:cNvPr>
          <p:cNvSpPr>
            <a:spLocks noGrp="1"/>
          </p:cNvSpPr>
          <p:nvPr>
            <p:ph type="sldNum" sz="quarter" idx="5"/>
          </p:nvPr>
        </p:nvSpPr>
        <p:spPr/>
        <p:txBody>
          <a:bodyPr/>
          <a:lstStyle/>
          <a:p>
            <a:fld id="{859D5E75-1125-4359-92EA-033CFD5AE7A0}" type="slidenum">
              <a:rPr kumimoji="1" lang="ja-JP" altLang="en-US" smtClean="0"/>
              <a:t>22</a:t>
            </a:fld>
            <a:endParaRPr kumimoji="1" lang="ja-JP" altLang="en-US"/>
          </a:p>
        </p:txBody>
      </p:sp>
    </p:spTree>
    <p:extLst>
      <p:ext uri="{BB962C8B-B14F-4D97-AF65-F5344CB8AC3E}">
        <p14:creationId xmlns:p14="http://schemas.microsoft.com/office/powerpoint/2010/main" val="3098129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6B85D-183F-F2AA-66EC-609EB76AF00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0648DF9-C792-9506-0ACC-A3BC56CB9A6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E988807-8921-C540-7E5F-C99814E05F34}"/>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62ABFD27-A47A-B27C-376B-E2C075D7796F}"/>
              </a:ext>
            </a:extLst>
          </p:cNvPr>
          <p:cNvSpPr>
            <a:spLocks noGrp="1"/>
          </p:cNvSpPr>
          <p:nvPr>
            <p:ph type="sldNum" sz="quarter" idx="5"/>
          </p:nvPr>
        </p:nvSpPr>
        <p:spPr/>
        <p:txBody>
          <a:bodyPr/>
          <a:lstStyle/>
          <a:p>
            <a:fld id="{859D5E75-1125-4359-92EA-033CFD5AE7A0}" type="slidenum">
              <a:rPr kumimoji="1" lang="ja-JP" altLang="en-US" smtClean="0"/>
              <a:t>23</a:t>
            </a:fld>
            <a:endParaRPr kumimoji="1" lang="ja-JP" altLang="en-US"/>
          </a:p>
        </p:txBody>
      </p:sp>
    </p:spTree>
    <p:extLst>
      <p:ext uri="{BB962C8B-B14F-4D97-AF65-F5344CB8AC3E}">
        <p14:creationId xmlns:p14="http://schemas.microsoft.com/office/powerpoint/2010/main" val="1916508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F7AB9-DE12-82D0-B03F-E89F7321633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FFB6668-DB58-D3F5-4392-ECD93C786D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B841F7D-8884-BC92-8DB6-693BBCF0739E}"/>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8F925B13-36D2-8AA6-8A55-535AB99A870F}"/>
              </a:ext>
            </a:extLst>
          </p:cNvPr>
          <p:cNvSpPr>
            <a:spLocks noGrp="1"/>
          </p:cNvSpPr>
          <p:nvPr>
            <p:ph type="sldNum" sz="quarter" idx="5"/>
          </p:nvPr>
        </p:nvSpPr>
        <p:spPr/>
        <p:txBody>
          <a:bodyPr/>
          <a:lstStyle/>
          <a:p>
            <a:fld id="{859D5E75-1125-4359-92EA-033CFD5AE7A0}" type="slidenum">
              <a:rPr kumimoji="1" lang="ja-JP" altLang="en-US" smtClean="0"/>
              <a:t>24</a:t>
            </a:fld>
            <a:endParaRPr kumimoji="1" lang="ja-JP" altLang="en-US"/>
          </a:p>
        </p:txBody>
      </p:sp>
    </p:spTree>
    <p:extLst>
      <p:ext uri="{BB962C8B-B14F-4D97-AF65-F5344CB8AC3E}">
        <p14:creationId xmlns:p14="http://schemas.microsoft.com/office/powerpoint/2010/main" val="169307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655D0-0D04-03B9-BA02-018EAA26073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682E9F1-95EC-126F-F1C6-231B1B8B9A2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B1D4DA5-765C-3E66-04A3-E764AA09957C}"/>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E941C048-A5CD-52E6-DA5F-12022E245F16}"/>
              </a:ext>
            </a:extLst>
          </p:cNvPr>
          <p:cNvSpPr>
            <a:spLocks noGrp="1"/>
          </p:cNvSpPr>
          <p:nvPr>
            <p:ph type="sldNum" sz="quarter" idx="5"/>
          </p:nvPr>
        </p:nvSpPr>
        <p:spPr/>
        <p:txBody>
          <a:bodyPr/>
          <a:lstStyle/>
          <a:p>
            <a:fld id="{859D5E75-1125-4359-92EA-033CFD5AE7A0}" type="slidenum">
              <a:rPr kumimoji="1" lang="ja-JP" altLang="en-US" smtClean="0"/>
              <a:t>25</a:t>
            </a:fld>
            <a:endParaRPr kumimoji="1" lang="ja-JP" altLang="en-US"/>
          </a:p>
        </p:txBody>
      </p:sp>
    </p:spTree>
    <p:extLst>
      <p:ext uri="{BB962C8B-B14F-4D97-AF65-F5344CB8AC3E}">
        <p14:creationId xmlns:p14="http://schemas.microsoft.com/office/powerpoint/2010/main" val="839859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C1783-832B-46C3-9960-231B49FE1A4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58EB88D-13D2-B450-5E62-BF6EC1E4A3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5DF44A4-0D2B-6F50-F44B-9EB3998CA919}"/>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D324AC1A-8080-023C-5D70-190E0DD929CA}"/>
              </a:ext>
            </a:extLst>
          </p:cNvPr>
          <p:cNvSpPr>
            <a:spLocks noGrp="1"/>
          </p:cNvSpPr>
          <p:nvPr>
            <p:ph type="sldNum" sz="quarter" idx="5"/>
          </p:nvPr>
        </p:nvSpPr>
        <p:spPr/>
        <p:txBody>
          <a:bodyPr/>
          <a:lstStyle/>
          <a:p>
            <a:fld id="{859D5E75-1125-4359-92EA-033CFD5AE7A0}" type="slidenum">
              <a:rPr kumimoji="1" lang="ja-JP" altLang="en-US" smtClean="0"/>
              <a:t>26</a:t>
            </a:fld>
            <a:endParaRPr kumimoji="1" lang="ja-JP" altLang="en-US"/>
          </a:p>
        </p:txBody>
      </p:sp>
    </p:spTree>
    <p:extLst>
      <p:ext uri="{BB962C8B-B14F-4D97-AF65-F5344CB8AC3E}">
        <p14:creationId xmlns:p14="http://schemas.microsoft.com/office/powerpoint/2010/main" val="4034174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F05C4-EC8B-7A47-8BC5-2C17E11E7B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C1D0F33-5869-6841-0879-E8D208F3061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F0E66E-BAC1-169B-6C85-B4F80EF98F76}"/>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7A318D66-9AFC-2D70-D8C2-67274A4CF2C4}"/>
              </a:ext>
            </a:extLst>
          </p:cNvPr>
          <p:cNvSpPr>
            <a:spLocks noGrp="1"/>
          </p:cNvSpPr>
          <p:nvPr>
            <p:ph type="sldNum" sz="quarter" idx="5"/>
          </p:nvPr>
        </p:nvSpPr>
        <p:spPr/>
        <p:txBody>
          <a:bodyPr/>
          <a:lstStyle/>
          <a:p>
            <a:fld id="{859D5E75-1125-4359-92EA-033CFD5AE7A0}" type="slidenum">
              <a:rPr kumimoji="1" lang="ja-JP" altLang="en-US" smtClean="0"/>
              <a:t>27</a:t>
            </a:fld>
            <a:endParaRPr kumimoji="1" lang="ja-JP" altLang="en-US"/>
          </a:p>
        </p:txBody>
      </p:sp>
    </p:spTree>
    <p:extLst>
      <p:ext uri="{BB962C8B-B14F-4D97-AF65-F5344CB8AC3E}">
        <p14:creationId xmlns:p14="http://schemas.microsoft.com/office/powerpoint/2010/main" val="221153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以上です。ご清聴ありがとうございました。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28</a:t>
            </a:fld>
            <a:endParaRPr kumimoji="1" lang="ja-JP" altLang="en-US"/>
          </a:p>
        </p:txBody>
      </p:sp>
    </p:spTree>
    <p:extLst>
      <p:ext uri="{BB962C8B-B14F-4D97-AF65-F5344CB8AC3E}">
        <p14:creationId xmlns:p14="http://schemas.microsoft.com/office/powerpoint/2010/main" val="3772726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3FAD5-1BBF-2AF3-D358-DF1B2DFDFB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DA5CA33-7753-49E2-408D-B52F0275C1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CE7A834-8814-4313-83F1-9A3733E96A8A}"/>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A84C04AC-1672-FF5B-2022-DDF1ABFCD74F}"/>
              </a:ext>
            </a:extLst>
          </p:cNvPr>
          <p:cNvSpPr>
            <a:spLocks noGrp="1"/>
          </p:cNvSpPr>
          <p:nvPr>
            <p:ph type="sldNum" sz="quarter" idx="5"/>
          </p:nvPr>
        </p:nvSpPr>
        <p:spPr/>
        <p:txBody>
          <a:bodyPr/>
          <a:lstStyle/>
          <a:p>
            <a:fld id="{859D5E75-1125-4359-92EA-033CFD5AE7A0}" type="slidenum">
              <a:rPr kumimoji="1" lang="ja-JP" altLang="en-US" smtClean="0"/>
              <a:t>30</a:t>
            </a:fld>
            <a:endParaRPr kumimoji="1" lang="ja-JP" altLang="en-US"/>
          </a:p>
        </p:txBody>
      </p:sp>
    </p:spTree>
    <p:extLst>
      <p:ext uri="{BB962C8B-B14F-4D97-AF65-F5344CB8AC3E}">
        <p14:creationId xmlns:p14="http://schemas.microsoft.com/office/powerpoint/2010/main" val="839108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u="none"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a:t>
            </a:fld>
            <a:endParaRPr kumimoji="1" lang="ja-JP" altLang="en-US"/>
          </a:p>
        </p:txBody>
      </p:sp>
    </p:spTree>
    <p:extLst>
      <p:ext uri="{BB962C8B-B14F-4D97-AF65-F5344CB8AC3E}">
        <p14:creationId xmlns:p14="http://schemas.microsoft.com/office/powerpoint/2010/main" val="3155186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74354-F44E-088D-D4B6-396508FB01E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B90DC9D-A6CD-A7C6-A53C-D5500E126CA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6F8AD6F-1034-0D7A-E75B-B9967F9C23B3}"/>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212CC1E5-00CA-8DC1-A657-04F00CA8E4F8}"/>
              </a:ext>
            </a:extLst>
          </p:cNvPr>
          <p:cNvSpPr>
            <a:spLocks noGrp="1"/>
          </p:cNvSpPr>
          <p:nvPr>
            <p:ph type="sldNum" sz="quarter" idx="5"/>
          </p:nvPr>
        </p:nvSpPr>
        <p:spPr/>
        <p:txBody>
          <a:bodyPr/>
          <a:lstStyle/>
          <a:p>
            <a:fld id="{859D5E75-1125-4359-92EA-033CFD5AE7A0}" type="slidenum">
              <a:rPr kumimoji="1" lang="ja-JP" altLang="en-US" smtClean="0"/>
              <a:t>31</a:t>
            </a:fld>
            <a:endParaRPr kumimoji="1" lang="ja-JP" altLang="en-US"/>
          </a:p>
        </p:txBody>
      </p:sp>
    </p:spTree>
    <p:extLst>
      <p:ext uri="{BB962C8B-B14F-4D97-AF65-F5344CB8AC3E}">
        <p14:creationId xmlns:p14="http://schemas.microsoft.com/office/powerpoint/2010/main" val="957423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D3191-BC96-F3CD-0848-DA60A3EB88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3E255-46EE-95B0-39B9-9D811478355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6898DE8-AC1F-675C-9020-5B6C0064B18F}"/>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4DCC2652-3204-DEFE-89E4-D02CAB8784AC}"/>
              </a:ext>
            </a:extLst>
          </p:cNvPr>
          <p:cNvSpPr>
            <a:spLocks noGrp="1"/>
          </p:cNvSpPr>
          <p:nvPr>
            <p:ph type="sldNum" sz="quarter" idx="5"/>
          </p:nvPr>
        </p:nvSpPr>
        <p:spPr/>
        <p:txBody>
          <a:bodyPr/>
          <a:lstStyle/>
          <a:p>
            <a:fld id="{859D5E75-1125-4359-92EA-033CFD5AE7A0}" type="slidenum">
              <a:rPr kumimoji="1" lang="ja-JP" altLang="en-US" smtClean="0"/>
              <a:t>32</a:t>
            </a:fld>
            <a:endParaRPr kumimoji="1" lang="ja-JP" altLang="en-US"/>
          </a:p>
        </p:txBody>
      </p:sp>
    </p:spTree>
    <p:extLst>
      <p:ext uri="{BB962C8B-B14F-4D97-AF65-F5344CB8AC3E}">
        <p14:creationId xmlns:p14="http://schemas.microsoft.com/office/powerpoint/2010/main" val="242315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a:t>
            </a:fld>
            <a:endParaRPr kumimoji="1" lang="ja-JP" altLang="en-US"/>
          </a:p>
        </p:txBody>
      </p:sp>
    </p:spTree>
    <p:extLst>
      <p:ext uri="{BB962C8B-B14F-4D97-AF65-F5344CB8AC3E}">
        <p14:creationId xmlns:p14="http://schemas.microsoft.com/office/powerpoint/2010/main" val="4183836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5CFDE-5273-D222-C3E8-0875BAE2C3F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CFDE0B9-302E-4265-EE9E-72BF52DE31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9BB24BD-EC95-0064-9723-14003128D91B}"/>
              </a:ext>
            </a:extLst>
          </p:cNvPr>
          <p:cNvSpPr>
            <a:spLocks noGrp="1"/>
          </p:cNvSpPr>
          <p:nvPr>
            <p:ph type="body" idx="1"/>
          </p:nvPr>
        </p:nvSpPr>
        <p:spPr/>
        <p:txBody>
          <a:bodyPr/>
          <a:lstStyle/>
          <a:p>
            <a:r>
              <a:rPr kumimoji="1" lang="ja-JP" altLang="en-US" dirty="0"/>
              <a:t>まずは</a:t>
            </a:r>
          </a:p>
        </p:txBody>
      </p:sp>
      <p:sp>
        <p:nvSpPr>
          <p:cNvPr id="4" name="スライド番号プレースホルダー 3">
            <a:extLst>
              <a:ext uri="{FF2B5EF4-FFF2-40B4-BE49-F238E27FC236}">
                <a16:creationId xmlns:a16="http://schemas.microsoft.com/office/drawing/2014/main" id="{67666593-76EE-A066-E434-772B7CCAA645}"/>
              </a:ext>
            </a:extLst>
          </p:cNvPr>
          <p:cNvSpPr>
            <a:spLocks noGrp="1"/>
          </p:cNvSpPr>
          <p:nvPr>
            <p:ph type="sldNum" sz="quarter" idx="5"/>
          </p:nvPr>
        </p:nvSpPr>
        <p:spPr/>
        <p:txBody>
          <a:bodyPr/>
          <a:lstStyle/>
          <a:p>
            <a:fld id="{859D5E75-1125-4359-92EA-033CFD5AE7A0}" type="slidenum">
              <a:rPr kumimoji="1" lang="ja-JP" altLang="en-US" smtClean="0"/>
              <a:t>5</a:t>
            </a:fld>
            <a:endParaRPr kumimoji="1" lang="ja-JP" altLang="en-US"/>
          </a:p>
        </p:txBody>
      </p:sp>
    </p:spTree>
    <p:extLst>
      <p:ext uri="{BB962C8B-B14F-4D97-AF65-F5344CB8AC3E}">
        <p14:creationId xmlns:p14="http://schemas.microsoft.com/office/powerpoint/2010/main" val="541020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6</a:t>
            </a:fld>
            <a:endParaRPr kumimoji="1" lang="ja-JP" altLang="en-US"/>
          </a:p>
        </p:txBody>
      </p:sp>
    </p:spTree>
    <p:extLst>
      <p:ext uri="{BB962C8B-B14F-4D97-AF65-F5344CB8AC3E}">
        <p14:creationId xmlns:p14="http://schemas.microsoft.com/office/powerpoint/2010/main" val="155264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C37FF-2C69-AEF2-055B-F121D2AAAF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E01E33D-E46E-C9BC-A32C-8A9DEEAB1C5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0359A69-8D5D-7650-5AAA-E463E102E16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E659557-D79A-605D-DBC1-80465A77AFB5}"/>
              </a:ext>
            </a:extLst>
          </p:cNvPr>
          <p:cNvSpPr>
            <a:spLocks noGrp="1"/>
          </p:cNvSpPr>
          <p:nvPr>
            <p:ph type="sldNum" sz="quarter" idx="5"/>
          </p:nvPr>
        </p:nvSpPr>
        <p:spPr/>
        <p:txBody>
          <a:bodyPr/>
          <a:lstStyle/>
          <a:p>
            <a:fld id="{859D5E75-1125-4359-92EA-033CFD5AE7A0}" type="slidenum">
              <a:rPr kumimoji="1" lang="ja-JP" altLang="en-US" smtClean="0"/>
              <a:t>7</a:t>
            </a:fld>
            <a:endParaRPr kumimoji="1" lang="ja-JP" altLang="en-US"/>
          </a:p>
        </p:txBody>
      </p:sp>
    </p:spTree>
    <p:extLst>
      <p:ext uri="{BB962C8B-B14F-4D97-AF65-F5344CB8AC3E}">
        <p14:creationId xmlns:p14="http://schemas.microsoft.com/office/powerpoint/2010/main" val="3482678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F4C8D-E8D8-5563-E0F9-A9A2A3297C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5C0A301-7C65-BF3F-BD46-73D98782147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8704467-AC92-8217-572B-5D73E39C00B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CA2822E-DBB6-9FE1-4262-D39B098B5E4B}"/>
              </a:ext>
            </a:extLst>
          </p:cNvPr>
          <p:cNvSpPr>
            <a:spLocks noGrp="1"/>
          </p:cNvSpPr>
          <p:nvPr>
            <p:ph type="sldNum" sz="quarter" idx="5"/>
          </p:nvPr>
        </p:nvSpPr>
        <p:spPr/>
        <p:txBody>
          <a:bodyPr/>
          <a:lstStyle/>
          <a:p>
            <a:fld id="{859D5E75-1125-4359-92EA-033CFD5AE7A0}" type="slidenum">
              <a:rPr kumimoji="1" lang="ja-JP" altLang="en-US" smtClean="0"/>
              <a:t>8</a:t>
            </a:fld>
            <a:endParaRPr kumimoji="1" lang="ja-JP" altLang="en-US"/>
          </a:p>
        </p:txBody>
      </p:sp>
    </p:spTree>
    <p:extLst>
      <p:ext uri="{BB962C8B-B14F-4D97-AF65-F5344CB8AC3E}">
        <p14:creationId xmlns:p14="http://schemas.microsoft.com/office/powerpoint/2010/main" val="2731372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360ED-1F44-6A5A-3844-C190F69846B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E00F5B7-8CF1-D46C-D083-9CBAA964C15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89BECD1-D7B7-A9CE-E12C-DB92623C1EB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F5B9DE1-A0BA-3D49-C0BD-A586ADFC134C}"/>
              </a:ext>
            </a:extLst>
          </p:cNvPr>
          <p:cNvSpPr>
            <a:spLocks noGrp="1"/>
          </p:cNvSpPr>
          <p:nvPr>
            <p:ph type="sldNum" sz="quarter" idx="5"/>
          </p:nvPr>
        </p:nvSpPr>
        <p:spPr/>
        <p:txBody>
          <a:bodyPr/>
          <a:lstStyle/>
          <a:p>
            <a:fld id="{859D5E75-1125-4359-92EA-033CFD5AE7A0}" type="slidenum">
              <a:rPr kumimoji="1" lang="ja-JP" altLang="en-US" smtClean="0"/>
              <a:t>9</a:t>
            </a:fld>
            <a:endParaRPr kumimoji="1" lang="ja-JP" altLang="en-US"/>
          </a:p>
        </p:txBody>
      </p:sp>
    </p:spTree>
    <p:extLst>
      <p:ext uri="{BB962C8B-B14F-4D97-AF65-F5344CB8AC3E}">
        <p14:creationId xmlns:p14="http://schemas.microsoft.com/office/powerpoint/2010/main" val="4032753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895017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92204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13920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8496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79913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9550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23AAF2B-17EC-4267-A7C7-BCC8D0DD9AE7}" type="datetimeFigureOut">
              <a:rPr kumimoji="1" lang="ja-JP" altLang="en-US" smtClean="0"/>
              <a:t>2024/12/6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35469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23AAF2B-17EC-4267-A7C7-BCC8D0DD9AE7}" type="datetimeFigureOut">
              <a:rPr kumimoji="1" lang="ja-JP" altLang="en-US" smtClean="0"/>
              <a:t>2024/12/6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68669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3AAF2B-17EC-4267-A7C7-BCC8D0DD9AE7}" type="datetimeFigureOut">
              <a:rPr kumimoji="1" lang="ja-JP" altLang="en-US" smtClean="0"/>
              <a:t>2024/12/6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24928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940400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4254926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AAF2B-17EC-4267-A7C7-BCC8D0DD9AE7}" type="datetimeFigureOut">
              <a:rPr kumimoji="1" lang="ja-JP" altLang="en-US" smtClean="0"/>
              <a:t>2024/12/6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974884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0BB703B-E5AA-6F0A-7D93-90B5004AAE2B}"/>
              </a:ext>
            </a:extLst>
          </p:cNvPr>
          <p:cNvSpPr txBox="1"/>
          <p:nvPr/>
        </p:nvSpPr>
        <p:spPr>
          <a:xfrm>
            <a:off x="158617" y="862818"/>
            <a:ext cx="8841189" cy="461665"/>
          </a:xfrm>
          <a:prstGeom prst="rect">
            <a:avLst/>
          </a:prstGeom>
          <a:noFill/>
        </p:spPr>
        <p:txBody>
          <a:bodyPr wrap="square" rtlCol="0">
            <a:spAutoFit/>
          </a:bodyPr>
          <a:lstStyle/>
          <a:p>
            <a:pPr algn="ctr"/>
            <a:r>
              <a:rPr kumimoji="1" lang="en-US" altLang="ja-JP" sz="2400" b="1" dirty="0">
                <a:solidFill>
                  <a:srgbClr val="3865B5"/>
                </a:solidFill>
                <a:latin typeface="Arial" panose="020B0604020202020204" pitchFamily="34" charset="0"/>
                <a:cs typeface="Arial" panose="020B0604020202020204" pitchFamily="34" charset="0"/>
              </a:rPr>
              <a:t>AlphaFold3</a:t>
            </a:r>
            <a:r>
              <a:rPr kumimoji="1" lang="ja-JP" altLang="en-US" sz="2400" b="1" dirty="0">
                <a:solidFill>
                  <a:srgbClr val="3865B5"/>
                </a:solidFill>
                <a:latin typeface="Arial" panose="020B0604020202020204" pitchFamily="34" charset="0"/>
                <a:cs typeface="Arial" panose="020B0604020202020204" pitchFamily="34" charset="0"/>
              </a:rPr>
              <a:t>による生体分子相互作用の構造予測</a:t>
            </a:r>
            <a:endParaRPr kumimoji="1" lang="en-US" altLang="ja-JP" sz="2400" b="1" dirty="0">
              <a:solidFill>
                <a:srgbClr val="3865B5"/>
              </a:solidFill>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7AEDA389-6B7E-EDDA-CB08-68C11430D1F1}"/>
              </a:ext>
            </a:extLst>
          </p:cNvPr>
          <p:cNvSpPr txBox="1"/>
          <p:nvPr/>
        </p:nvSpPr>
        <p:spPr>
          <a:xfrm>
            <a:off x="0" y="-3626"/>
            <a:ext cx="4185068" cy="338554"/>
          </a:xfrm>
          <a:prstGeom prst="rect">
            <a:avLst/>
          </a:prstGeom>
          <a:noFill/>
        </p:spPr>
        <p:txBody>
          <a:bodyPr wrap="square" rtlCol="0">
            <a:spAutoFit/>
          </a:bodyPr>
          <a:lstStyle/>
          <a:p>
            <a:r>
              <a:rPr lang="en" altLang="ja-JP" sz="1600" dirty="0">
                <a:solidFill>
                  <a:schemeClr val="tx1">
                    <a:lumMod val="95000"/>
                    <a:lumOff val="5000"/>
                  </a:schemeClr>
                </a:solidFill>
                <a:latin typeface="Arial" panose="020B0604020202020204" pitchFamily="34" charset="0"/>
                <a:cs typeface="Arial" panose="020B0604020202020204" pitchFamily="34" charset="0"/>
              </a:rPr>
              <a:t>2024/12/9 </a:t>
            </a:r>
            <a:r>
              <a:rPr lang="ja-JP" altLang="en-US" sz="1600" dirty="0">
                <a:solidFill>
                  <a:schemeClr val="tx1">
                    <a:lumMod val="95000"/>
                    <a:lumOff val="5000"/>
                  </a:schemeClr>
                </a:solidFill>
                <a:latin typeface="Arial" panose="020B0604020202020204" pitchFamily="34" charset="0"/>
                <a:cs typeface="Arial" panose="020B0604020202020204" pitchFamily="34" charset="0"/>
              </a:rPr>
              <a:t>バイオセミナー </a:t>
            </a:r>
            <a:endParaRPr lang="en" altLang="ja-JP" sz="1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FE266753-A4AD-F611-B837-DFB358882875}"/>
              </a:ext>
            </a:extLst>
          </p:cNvPr>
          <p:cNvSpPr txBox="1"/>
          <p:nvPr/>
        </p:nvSpPr>
        <p:spPr>
          <a:xfrm>
            <a:off x="4958932" y="-3626"/>
            <a:ext cx="4185068" cy="584775"/>
          </a:xfrm>
          <a:prstGeom prst="rect">
            <a:avLst/>
          </a:prstGeom>
          <a:noFill/>
        </p:spPr>
        <p:txBody>
          <a:bodyPr wrap="square" rtlCol="0">
            <a:spAutoFit/>
          </a:bodyPr>
          <a:lstStyle/>
          <a:p>
            <a:pPr algn="r"/>
            <a:r>
              <a:rPr lang="ja-JP" altLang="en-US" sz="1600">
                <a:solidFill>
                  <a:schemeClr val="tx1">
                    <a:lumMod val="95000"/>
                    <a:lumOff val="5000"/>
                  </a:schemeClr>
                </a:solidFill>
                <a:latin typeface="Arial" panose="020B0604020202020204" pitchFamily="34" charset="0"/>
                <a:cs typeface="Arial" panose="020B0604020202020204" pitchFamily="34" charset="0"/>
              </a:rPr>
              <a:t>根本班</a:t>
            </a:r>
            <a:endParaRPr lang="en-US" altLang="ja-JP" sz="1600" dirty="0">
              <a:solidFill>
                <a:schemeClr val="tx1">
                  <a:lumMod val="95000"/>
                  <a:lumOff val="5000"/>
                </a:schemeClr>
              </a:solidFill>
              <a:latin typeface="Arial" panose="020B0604020202020204" pitchFamily="34" charset="0"/>
              <a:cs typeface="Arial" panose="020B0604020202020204" pitchFamily="34" charset="0"/>
            </a:endParaRPr>
          </a:p>
          <a:p>
            <a:pPr algn="r"/>
            <a:r>
              <a:rPr lang="en-US" altLang="ja-JP" sz="1600" dirty="0">
                <a:solidFill>
                  <a:schemeClr val="tx1">
                    <a:lumMod val="95000"/>
                    <a:lumOff val="5000"/>
                  </a:schemeClr>
                </a:solidFill>
                <a:latin typeface="Arial" panose="020B0604020202020204" pitchFamily="34" charset="0"/>
                <a:cs typeface="Arial" panose="020B0604020202020204" pitchFamily="34" charset="0"/>
              </a:rPr>
              <a:t>M2 </a:t>
            </a:r>
            <a:r>
              <a:rPr lang="ja-JP" altLang="en-US" sz="1600" dirty="0">
                <a:solidFill>
                  <a:schemeClr val="tx1">
                    <a:lumMod val="95000"/>
                    <a:lumOff val="5000"/>
                  </a:schemeClr>
                </a:solidFill>
                <a:latin typeface="Arial" panose="020B0604020202020204" pitchFamily="34" charset="0"/>
                <a:cs typeface="Arial" panose="020B0604020202020204" pitchFamily="34" charset="0"/>
              </a:rPr>
              <a:t>吉開泰裕</a:t>
            </a:r>
            <a:endParaRPr lang="en" altLang="ja-JP" sz="16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8" name="Picture 2" descr="Fig. 2">
            <a:extLst>
              <a:ext uri="{FF2B5EF4-FFF2-40B4-BE49-F238E27FC236}">
                <a16:creationId xmlns:a16="http://schemas.microsoft.com/office/drawing/2014/main" id="{92B88D55-EE70-E1C2-FCE0-EFAD2E50F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755" y="1715336"/>
            <a:ext cx="6020490" cy="512382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994190CF-1943-9358-AAF1-66FFECD74DBD}"/>
              </a:ext>
            </a:extLst>
          </p:cNvPr>
          <p:cNvSpPr txBox="1"/>
          <p:nvPr/>
        </p:nvSpPr>
        <p:spPr>
          <a:xfrm>
            <a:off x="724639" y="1297849"/>
            <a:ext cx="7709146" cy="369332"/>
          </a:xfrm>
          <a:prstGeom prst="rect">
            <a:avLst/>
          </a:prstGeom>
          <a:noFill/>
        </p:spPr>
        <p:txBody>
          <a:bodyPr wrap="square" rtlCol="0">
            <a:spAutoFit/>
          </a:bodyPr>
          <a:lstStyle/>
          <a:p>
            <a:pPr algn="ctr"/>
            <a:r>
              <a:rPr kumimoji="1" lang="en-US" altLang="ja-JP" dirty="0">
                <a:solidFill>
                  <a:srgbClr val="3865B5"/>
                </a:solidFill>
                <a:latin typeface="Arial" panose="020B0604020202020204" pitchFamily="34" charset="0"/>
                <a:cs typeface="Arial" panose="020B0604020202020204" pitchFamily="34" charset="0"/>
              </a:rPr>
              <a:t>Accurate structure prediction of biomolecular interactions with AlphaFold 3</a:t>
            </a:r>
            <a:endParaRPr kumimoji="1" lang="ja-JP" altLang="en-US" dirty="0">
              <a:solidFill>
                <a:srgbClr val="3865B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269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397888" y="2076876"/>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様々な複合体に対する予測精度</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392173" y="3057465"/>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予測の信頼性評価</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392174" y="4038054"/>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このモデルの課題</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392173" y="1172687"/>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提案するモデル構造と学習手法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8763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1,2</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1,3</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4</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5</a:t>
            </a:r>
          </a:p>
        </p:txBody>
      </p:sp>
    </p:spTree>
    <p:extLst>
      <p:ext uri="{BB962C8B-B14F-4D97-AF65-F5344CB8AC3E}">
        <p14:creationId xmlns:p14="http://schemas.microsoft.com/office/powerpoint/2010/main" val="3754359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49D28-AC5B-AF5E-65E9-27C697E241F3}"/>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53E6F0EC-4623-A213-3F38-C99B961117DB}"/>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90C63929-31F7-5214-2745-8CD7C1D596F9}"/>
              </a:ext>
            </a:extLst>
          </p:cNvPr>
          <p:cNvSpPr txBox="1"/>
          <p:nvPr/>
        </p:nvSpPr>
        <p:spPr>
          <a:xfrm>
            <a:off x="1397888" y="2076876"/>
            <a:ext cx="4905375" cy="369332"/>
          </a:xfrm>
          <a:prstGeom prst="rect">
            <a:avLst/>
          </a:prstGeom>
          <a:noFill/>
        </p:spPr>
        <p:txBody>
          <a:bodyPr wrap="square" rtlCol="0">
            <a:spAutoFit/>
          </a:bodyPr>
          <a:lstStyle/>
          <a:p>
            <a:r>
              <a:rPr kumimoji="1" lang="ja-JP" altLang="en-US" dirty="0">
                <a:solidFill>
                  <a:schemeClr val="bg1">
                    <a:lumMod val="85000"/>
                  </a:schemeClr>
                </a:solidFill>
              </a:rPr>
              <a:t>様々な複合体に対する予測精度</a:t>
            </a:r>
          </a:p>
        </p:txBody>
      </p:sp>
      <p:sp>
        <p:nvSpPr>
          <p:cNvPr id="11" name="テキスト ボックス 10">
            <a:extLst>
              <a:ext uri="{FF2B5EF4-FFF2-40B4-BE49-F238E27FC236}">
                <a16:creationId xmlns:a16="http://schemas.microsoft.com/office/drawing/2014/main" id="{B533B6B8-BAFD-AE55-234F-5EC82BE8B1F4}"/>
              </a:ext>
            </a:extLst>
          </p:cNvPr>
          <p:cNvSpPr txBox="1"/>
          <p:nvPr/>
        </p:nvSpPr>
        <p:spPr>
          <a:xfrm>
            <a:off x="1392173" y="3057465"/>
            <a:ext cx="6315544" cy="369332"/>
          </a:xfrm>
          <a:prstGeom prst="rect">
            <a:avLst/>
          </a:prstGeom>
          <a:noFill/>
        </p:spPr>
        <p:txBody>
          <a:bodyPr wrap="square" rtlCol="0">
            <a:spAutoFit/>
          </a:bodyPr>
          <a:lstStyle/>
          <a:p>
            <a:r>
              <a:rPr kumimoji="1" lang="ja-JP" altLang="en-US" dirty="0">
                <a:solidFill>
                  <a:schemeClr val="bg1">
                    <a:lumMod val="85000"/>
                  </a:schemeClr>
                </a:solidFill>
              </a:rPr>
              <a:t>予測の信頼性評価</a:t>
            </a:r>
          </a:p>
        </p:txBody>
      </p:sp>
      <p:sp>
        <p:nvSpPr>
          <p:cNvPr id="12" name="テキスト ボックス 11">
            <a:extLst>
              <a:ext uri="{FF2B5EF4-FFF2-40B4-BE49-F238E27FC236}">
                <a16:creationId xmlns:a16="http://schemas.microsoft.com/office/drawing/2014/main" id="{647F8DE0-08D7-2B7A-FB29-C909217A6DF6}"/>
              </a:ext>
            </a:extLst>
          </p:cNvPr>
          <p:cNvSpPr txBox="1"/>
          <p:nvPr/>
        </p:nvSpPr>
        <p:spPr>
          <a:xfrm>
            <a:off x="1392174" y="4038054"/>
            <a:ext cx="6315544" cy="369332"/>
          </a:xfrm>
          <a:prstGeom prst="rect">
            <a:avLst/>
          </a:prstGeom>
          <a:noFill/>
        </p:spPr>
        <p:txBody>
          <a:bodyPr wrap="square" rtlCol="0">
            <a:spAutoFit/>
          </a:bodyPr>
          <a:lstStyle/>
          <a:p>
            <a:r>
              <a:rPr kumimoji="1" lang="en-US" altLang="ja-JP" dirty="0">
                <a:solidFill>
                  <a:schemeClr val="bg1">
                    <a:lumMod val="85000"/>
                  </a:schemeClr>
                </a:solidFill>
              </a:rPr>
              <a:t>AF3</a:t>
            </a:r>
            <a:r>
              <a:rPr kumimoji="1" lang="ja-JP" altLang="en-US" dirty="0">
                <a:solidFill>
                  <a:schemeClr val="bg1">
                    <a:lumMod val="85000"/>
                  </a:schemeClr>
                </a:solidFill>
              </a:rPr>
              <a:t>のモデルの課題</a:t>
            </a:r>
          </a:p>
        </p:txBody>
      </p:sp>
      <p:sp>
        <p:nvSpPr>
          <p:cNvPr id="2" name="テキスト ボックス 1">
            <a:extLst>
              <a:ext uri="{FF2B5EF4-FFF2-40B4-BE49-F238E27FC236}">
                <a16:creationId xmlns:a16="http://schemas.microsoft.com/office/drawing/2014/main" id="{B0CEA8BD-8217-10C3-DFB4-27CBF269A084}"/>
              </a:ext>
            </a:extLst>
          </p:cNvPr>
          <p:cNvSpPr txBox="1"/>
          <p:nvPr/>
        </p:nvSpPr>
        <p:spPr>
          <a:xfrm>
            <a:off x="1392173" y="1172687"/>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提案するモデル構造と学習手法</a:t>
            </a:r>
          </a:p>
        </p:txBody>
      </p:sp>
      <p:sp>
        <p:nvSpPr>
          <p:cNvPr id="3" name="正方形/長方形 2">
            <a:extLst>
              <a:ext uri="{FF2B5EF4-FFF2-40B4-BE49-F238E27FC236}">
                <a16:creationId xmlns:a16="http://schemas.microsoft.com/office/drawing/2014/main" id="{8B0CCE8B-B4F1-4073-004A-DF19E40ADC76}"/>
              </a:ext>
            </a:extLst>
          </p:cNvPr>
          <p:cNvSpPr/>
          <p:nvPr/>
        </p:nvSpPr>
        <p:spPr>
          <a:xfrm>
            <a:off x="342900" y="1191167"/>
            <a:ext cx="8763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1,2</a:t>
            </a:r>
          </a:p>
        </p:txBody>
      </p:sp>
      <p:sp>
        <p:nvSpPr>
          <p:cNvPr id="5" name="正方形/長方形 4">
            <a:extLst>
              <a:ext uri="{FF2B5EF4-FFF2-40B4-BE49-F238E27FC236}">
                <a16:creationId xmlns:a16="http://schemas.microsoft.com/office/drawing/2014/main" id="{82CB6F9F-1B95-EE3B-07A3-132DD116082E}"/>
              </a:ext>
            </a:extLst>
          </p:cNvPr>
          <p:cNvSpPr/>
          <p:nvPr/>
        </p:nvSpPr>
        <p:spPr>
          <a:xfrm>
            <a:off x="342899" y="2095356"/>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1,3</a:t>
            </a:r>
          </a:p>
        </p:txBody>
      </p:sp>
      <p:sp>
        <p:nvSpPr>
          <p:cNvPr id="6" name="正方形/長方形 5">
            <a:extLst>
              <a:ext uri="{FF2B5EF4-FFF2-40B4-BE49-F238E27FC236}">
                <a16:creationId xmlns:a16="http://schemas.microsoft.com/office/drawing/2014/main" id="{6C190620-6709-84F4-DE3A-B92FF3116941}"/>
              </a:ext>
            </a:extLst>
          </p:cNvPr>
          <p:cNvSpPr/>
          <p:nvPr/>
        </p:nvSpPr>
        <p:spPr>
          <a:xfrm>
            <a:off x="342899" y="307594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4</a:t>
            </a:r>
          </a:p>
        </p:txBody>
      </p:sp>
      <p:sp>
        <p:nvSpPr>
          <p:cNvPr id="7" name="正方形/長方形 6">
            <a:extLst>
              <a:ext uri="{FF2B5EF4-FFF2-40B4-BE49-F238E27FC236}">
                <a16:creationId xmlns:a16="http://schemas.microsoft.com/office/drawing/2014/main" id="{5C8BDC46-1527-0740-B82A-16CB1480A0F7}"/>
              </a:ext>
            </a:extLst>
          </p:cNvPr>
          <p:cNvSpPr/>
          <p:nvPr/>
        </p:nvSpPr>
        <p:spPr>
          <a:xfrm>
            <a:off x="342899" y="406216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5</a:t>
            </a:r>
          </a:p>
        </p:txBody>
      </p:sp>
    </p:spTree>
    <p:extLst>
      <p:ext uri="{BB962C8B-B14F-4D97-AF65-F5344CB8AC3E}">
        <p14:creationId xmlns:p14="http://schemas.microsoft.com/office/powerpoint/2010/main" val="17769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CA38F-3385-9812-88C4-08204D6DB664}"/>
            </a:ext>
          </a:extLst>
        </p:cNvPr>
        <p:cNvGrpSpPr/>
        <p:nvPr/>
      </p:nvGrpSpPr>
      <p:grpSpPr>
        <a:xfrm>
          <a:off x="0" y="0"/>
          <a:ext cx="0" cy="0"/>
          <a:chOff x="0" y="0"/>
          <a:chExt cx="0" cy="0"/>
        </a:xfrm>
      </p:grpSpPr>
      <p:pic>
        <p:nvPicPr>
          <p:cNvPr id="3" name="Picture 2" descr="Fig. 1">
            <a:extLst>
              <a:ext uri="{FF2B5EF4-FFF2-40B4-BE49-F238E27FC236}">
                <a16:creationId xmlns:a16="http://schemas.microsoft.com/office/drawing/2014/main" id="{7E5CD10B-F2BA-1CE0-55B5-2BE3D5401F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444"/>
          <a:stretch/>
        </p:blipFill>
        <p:spPr bwMode="auto">
          <a:xfrm>
            <a:off x="89925" y="1426311"/>
            <a:ext cx="8984052" cy="2126403"/>
          </a:xfrm>
          <a:prstGeom prst="rect">
            <a:avLst/>
          </a:prstGeom>
          <a:noFill/>
          <a:extLst>
            <a:ext uri="{909E8E84-426E-40DD-AFC4-6F175D3DCCD1}">
              <a14:hiddenFill xmlns:a14="http://schemas.microsoft.com/office/drawing/2010/main">
                <a:solidFill>
                  <a:srgbClr val="FFFFFF"/>
                </a:solidFill>
              </a14:hiddenFill>
            </a:ext>
          </a:extLst>
        </p:spPr>
      </p:pic>
      <p:sp>
        <p:nvSpPr>
          <p:cNvPr id="15" name="三角形 14">
            <a:extLst>
              <a:ext uri="{FF2B5EF4-FFF2-40B4-BE49-F238E27FC236}">
                <a16:creationId xmlns:a16="http://schemas.microsoft.com/office/drawing/2014/main" id="{5F1E7A64-C02C-4A03-ACC2-0D0BD500CFDB}"/>
              </a:ext>
            </a:extLst>
          </p:cNvPr>
          <p:cNvSpPr/>
          <p:nvPr/>
        </p:nvSpPr>
        <p:spPr>
          <a:xfrm rot="11626375">
            <a:off x="4601259" y="1359390"/>
            <a:ext cx="123944" cy="1251503"/>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2" name="テキスト ボックス 11">
            <a:extLst>
              <a:ext uri="{FF2B5EF4-FFF2-40B4-BE49-F238E27FC236}">
                <a16:creationId xmlns:a16="http://schemas.microsoft.com/office/drawing/2014/main" id="{7084086C-C25B-6B99-B3F4-FB009B206E54}"/>
              </a:ext>
            </a:extLst>
          </p:cNvPr>
          <p:cNvSpPr txBox="1"/>
          <p:nvPr/>
        </p:nvSpPr>
        <p:spPr>
          <a:xfrm>
            <a:off x="124511" y="473197"/>
            <a:ext cx="8838514" cy="369332"/>
          </a:xfrm>
          <a:prstGeom prst="rect">
            <a:avLst/>
          </a:prstGeom>
          <a:noFill/>
        </p:spPr>
        <p:txBody>
          <a:bodyPr wrap="square" rtlCol="0">
            <a:spAutoFit/>
          </a:bodyPr>
          <a:lstStyle/>
          <a:p>
            <a:r>
              <a:rPr kumimoji="1" lang="ja-JP" altLang="en-US">
                <a:solidFill>
                  <a:schemeClr val="tx1">
                    <a:lumMod val="95000"/>
                    <a:lumOff val="5000"/>
                  </a:schemeClr>
                </a:solidFill>
              </a:rPr>
              <a:t>全体構造</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7CDF1F2D-0C76-C4FE-4082-80DA3EDD0332}"/>
              </a:ext>
            </a:extLst>
          </p:cNvPr>
          <p:cNvSpPr/>
          <p:nvPr/>
        </p:nvSpPr>
        <p:spPr>
          <a:xfrm>
            <a:off x="88511" y="495100"/>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1E5ADD1C-9230-474C-5EF6-095581A93733}"/>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1,2 </a:t>
            </a:r>
            <a:r>
              <a:rPr kumimoji="1" lang="ja-JP" altLang="en-US" sz="2200" b="1" dirty="0"/>
              <a:t>提案するモデルと学習手法</a:t>
            </a:r>
          </a:p>
        </p:txBody>
      </p:sp>
      <p:sp>
        <p:nvSpPr>
          <p:cNvPr id="8" name="テキスト ボックス 7">
            <a:extLst>
              <a:ext uri="{FF2B5EF4-FFF2-40B4-BE49-F238E27FC236}">
                <a16:creationId xmlns:a16="http://schemas.microsoft.com/office/drawing/2014/main" id="{59D6483D-60EA-E305-641B-7509167D7195}"/>
              </a:ext>
            </a:extLst>
          </p:cNvPr>
          <p:cNvSpPr txBox="1"/>
          <p:nvPr/>
        </p:nvSpPr>
        <p:spPr>
          <a:xfrm>
            <a:off x="42300" y="802538"/>
            <a:ext cx="9030264" cy="557653"/>
          </a:xfrm>
          <a:prstGeom prst="rect">
            <a:avLst/>
          </a:prstGeom>
          <a:noFill/>
        </p:spPr>
        <p:txBody>
          <a:bodyPr wrap="square" rtlCol="0">
            <a:spAutoFit/>
          </a:bodyPr>
          <a:lstStyle/>
          <a:p>
            <a:pPr marL="285750" indent="-285750">
              <a:lnSpc>
                <a:spcPts val="1900"/>
              </a:lnSpc>
              <a:buFont typeface="Wingdings" panose="05000000000000000000" pitchFamily="2" charset="2"/>
              <a:buChar char="ü"/>
            </a:pPr>
            <a:r>
              <a:rPr kumimoji="1" lang="en-US" altLang="ja-JP" sz="1400" dirty="0">
                <a:solidFill>
                  <a:schemeClr val="tx1">
                    <a:lumMod val="95000"/>
                    <a:lumOff val="5000"/>
                  </a:schemeClr>
                </a:solidFill>
              </a:rPr>
              <a:t>AF2</a:t>
            </a:r>
            <a:r>
              <a:rPr kumimoji="1" lang="ja-JP" altLang="en-US" sz="1400" dirty="0">
                <a:solidFill>
                  <a:schemeClr val="tx1">
                    <a:lumMod val="95000"/>
                    <a:lumOff val="5000"/>
                  </a:schemeClr>
                </a:solidFill>
              </a:rPr>
              <a:t>と同じく</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大きな</a:t>
            </a:r>
            <a:r>
              <a:rPr kumimoji="1" lang="en-US" altLang="ja-JP" sz="1400" dirty="0">
                <a:solidFill>
                  <a:schemeClr val="tx1">
                    <a:lumMod val="95000"/>
                    <a:lumOff val="5000"/>
                  </a:schemeClr>
                </a:solidFill>
              </a:rPr>
              <a:t>backbone</a:t>
            </a:r>
            <a:r>
              <a:rPr kumimoji="1" lang="ja-JP" altLang="en-US" sz="1400" dirty="0">
                <a:solidFill>
                  <a:schemeClr val="tx1">
                    <a:lumMod val="95000"/>
                    <a:lumOff val="5000"/>
                  </a:schemeClr>
                </a:solidFill>
              </a:rPr>
              <a:t>と予測モジュールからなる。</a:t>
            </a:r>
            <a:endParaRPr kumimoji="1" lang="en-US" altLang="ja-JP" sz="1400" dirty="0">
              <a:solidFill>
                <a:schemeClr val="tx1">
                  <a:lumMod val="95000"/>
                  <a:lumOff val="5000"/>
                </a:schemeClr>
              </a:solidFill>
            </a:endParaRPr>
          </a:p>
          <a:p>
            <a:pPr marL="285750" indent="-285750">
              <a:lnSpc>
                <a:spcPts val="1900"/>
              </a:lnSpc>
              <a:buFont typeface="Wingdings" panose="05000000000000000000" pitchFamily="2" charset="2"/>
              <a:buChar char="ü"/>
            </a:pPr>
            <a:r>
              <a:rPr kumimoji="1" lang="en-US" altLang="ja-JP" sz="1400" dirty="0">
                <a:solidFill>
                  <a:schemeClr val="tx1">
                    <a:lumMod val="95000"/>
                    <a:lumOff val="5000"/>
                  </a:schemeClr>
                </a:solidFill>
              </a:rPr>
              <a:t>AF2</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ablation study</a:t>
            </a:r>
            <a:r>
              <a:rPr kumimoji="1" lang="ja-JP" altLang="en-US" sz="1400" dirty="0">
                <a:solidFill>
                  <a:schemeClr val="tx1">
                    <a:lumMod val="95000"/>
                    <a:lumOff val="5000"/>
                  </a:schemeClr>
                </a:solidFill>
              </a:rPr>
              <a:t>を元に</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余分な処理を省略し</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ペア表現を中心とするモデルにする。</a:t>
            </a:r>
          </a:p>
        </p:txBody>
      </p:sp>
      <p:sp>
        <p:nvSpPr>
          <p:cNvPr id="2" name="テキスト ボックス 1">
            <a:extLst>
              <a:ext uri="{FF2B5EF4-FFF2-40B4-BE49-F238E27FC236}">
                <a16:creationId xmlns:a16="http://schemas.microsoft.com/office/drawing/2014/main" id="{CB642748-FA9D-F04A-6867-A403D23584B3}"/>
              </a:ext>
            </a:extLst>
          </p:cNvPr>
          <p:cNvSpPr txBox="1"/>
          <p:nvPr/>
        </p:nvSpPr>
        <p:spPr>
          <a:xfrm>
            <a:off x="116963" y="3926307"/>
            <a:ext cx="2907591" cy="369332"/>
          </a:xfrm>
          <a:prstGeom prst="rect">
            <a:avLst/>
          </a:prstGeom>
          <a:noFill/>
        </p:spPr>
        <p:txBody>
          <a:bodyPr wrap="square" rtlCol="0">
            <a:spAutoFit/>
          </a:bodyPr>
          <a:lstStyle/>
          <a:p>
            <a:r>
              <a:rPr kumimoji="1" lang="en-US" altLang="ja-JP" dirty="0">
                <a:solidFill>
                  <a:schemeClr val="tx1">
                    <a:lumMod val="95000"/>
                    <a:lumOff val="5000"/>
                  </a:schemeClr>
                </a:solidFill>
              </a:rPr>
              <a:t>MSA module</a:t>
            </a:r>
          </a:p>
        </p:txBody>
      </p:sp>
      <p:sp>
        <p:nvSpPr>
          <p:cNvPr id="5" name="正方形/長方形 4">
            <a:extLst>
              <a:ext uri="{FF2B5EF4-FFF2-40B4-BE49-F238E27FC236}">
                <a16:creationId xmlns:a16="http://schemas.microsoft.com/office/drawing/2014/main" id="{0F0FF1F9-4E1D-C0CE-F7EB-614CB55D38DF}"/>
              </a:ext>
            </a:extLst>
          </p:cNvPr>
          <p:cNvSpPr/>
          <p:nvPr/>
        </p:nvSpPr>
        <p:spPr>
          <a:xfrm>
            <a:off x="80963" y="3948210"/>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9" name="図 8">
            <a:extLst>
              <a:ext uri="{FF2B5EF4-FFF2-40B4-BE49-F238E27FC236}">
                <a16:creationId xmlns:a16="http://schemas.microsoft.com/office/drawing/2014/main" id="{99BB972B-2E96-E413-A1E8-9C1DEEACE6C7}"/>
              </a:ext>
            </a:extLst>
          </p:cNvPr>
          <p:cNvPicPr>
            <a:picLocks noChangeAspect="1"/>
          </p:cNvPicPr>
          <p:nvPr/>
        </p:nvPicPr>
        <p:blipFill>
          <a:blip r:embed="rId4">
            <a:extLst>
              <a:ext uri="{28A0092B-C50C-407E-A947-70E740481C1C}">
                <a14:useLocalDpi xmlns:a14="http://schemas.microsoft.com/office/drawing/2010/main" val="0"/>
              </a:ext>
            </a:extLst>
          </a:blip>
          <a:srcRect l="3408" t="24517" b="33130"/>
          <a:stretch/>
        </p:blipFill>
        <p:spPr>
          <a:xfrm>
            <a:off x="1037816" y="4920172"/>
            <a:ext cx="7071208" cy="1937828"/>
          </a:xfrm>
          <a:prstGeom prst="rect">
            <a:avLst/>
          </a:prstGeom>
        </p:spPr>
      </p:pic>
      <p:sp>
        <p:nvSpPr>
          <p:cNvPr id="10" name="テキスト ボックス 9">
            <a:extLst>
              <a:ext uri="{FF2B5EF4-FFF2-40B4-BE49-F238E27FC236}">
                <a16:creationId xmlns:a16="http://schemas.microsoft.com/office/drawing/2014/main" id="{9CFCADEC-2C5D-70B7-5855-65DC9A299A20}"/>
              </a:ext>
            </a:extLst>
          </p:cNvPr>
          <p:cNvSpPr txBox="1"/>
          <p:nvPr/>
        </p:nvSpPr>
        <p:spPr>
          <a:xfrm>
            <a:off x="42298" y="4261365"/>
            <a:ext cx="8120933" cy="557653"/>
          </a:xfrm>
          <a:prstGeom prst="rect">
            <a:avLst/>
          </a:prstGeom>
          <a:noFill/>
        </p:spPr>
        <p:txBody>
          <a:bodyPr wrap="square" rtlCol="0">
            <a:spAutoFit/>
          </a:bodyPr>
          <a:lstStyle>
            <a:defPPr>
              <a:defRPr lang="en-US"/>
            </a:defPPr>
            <a:lvl1pPr marL="285750" indent="-285750">
              <a:lnSpc>
                <a:spcPts val="1900"/>
              </a:lnSpc>
              <a:buFont typeface="Wingdings" panose="05000000000000000000" pitchFamily="2" charset="2"/>
              <a:buChar char="ü"/>
              <a:defRPr kumimoji="1" sz="1400">
                <a:solidFill>
                  <a:schemeClr val="tx1">
                    <a:lumMod val="95000"/>
                    <a:lumOff val="5000"/>
                  </a:schemeClr>
                </a:solidFill>
              </a:defRPr>
            </a:lvl1pPr>
          </a:lstStyle>
          <a:p>
            <a:r>
              <a:rPr lang="en-US" altLang="ja-JP" dirty="0"/>
              <a:t>AF2</a:t>
            </a:r>
            <a:r>
              <a:rPr lang="ja-JP" altLang="en-US" dirty="0"/>
              <a:t>の</a:t>
            </a:r>
            <a:r>
              <a:rPr lang="en-US" altLang="ja-JP" dirty="0" err="1"/>
              <a:t>Evoformer</a:t>
            </a:r>
            <a:r>
              <a:rPr lang="ja-JP" altLang="en-US" dirty="0"/>
              <a:t>をベースに</a:t>
            </a:r>
            <a:r>
              <a:rPr lang="en-US" altLang="ja-JP" dirty="0"/>
              <a:t>, MSA</a:t>
            </a:r>
            <a:r>
              <a:rPr lang="ja-JP" altLang="en-US" dirty="0"/>
              <a:t>の処理を簡略化</a:t>
            </a:r>
            <a:endParaRPr lang="en-US" altLang="ja-JP" dirty="0"/>
          </a:p>
          <a:p>
            <a:r>
              <a:rPr lang="en-US" altLang="ja-JP" dirty="0"/>
              <a:t>MSA</a:t>
            </a:r>
            <a:r>
              <a:rPr lang="ja-JP" altLang="en-US" dirty="0"/>
              <a:t>間の情報伝達をペア表現のみを使った</a:t>
            </a:r>
            <a:r>
              <a:rPr lang="en-US" altLang="ja-JP" dirty="0"/>
              <a:t>attention</a:t>
            </a:r>
            <a:r>
              <a:rPr lang="ja-JP" altLang="en-US" dirty="0"/>
              <a:t>に限定することで</a:t>
            </a:r>
            <a:r>
              <a:rPr lang="en-US" altLang="ja-JP" dirty="0"/>
              <a:t>, </a:t>
            </a:r>
            <a:r>
              <a:rPr lang="ja-JP" altLang="en-US" dirty="0"/>
              <a:t>ペア表現に情報を集約</a:t>
            </a:r>
            <a:endParaRPr lang="en-US" altLang="ja-JP" dirty="0"/>
          </a:p>
        </p:txBody>
      </p:sp>
      <p:sp>
        <p:nvSpPr>
          <p:cNvPr id="11" name="正方形/長方形 10">
            <a:extLst>
              <a:ext uri="{FF2B5EF4-FFF2-40B4-BE49-F238E27FC236}">
                <a16:creationId xmlns:a16="http://schemas.microsoft.com/office/drawing/2014/main" id="{D8BEB373-6CE1-B9BE-429E-8EF52181A557}"/>
              </a:ext>
            </a:extLst>
          </p:cNvPr>
          <p:cNvSpPr/>
          <p:nvPr/>
        </p:nvSpPr>
        <p:spPr>
          <a:xfrm>
            <a:off x="3416402" y="1362627"/>
            <a:ext cx="3104536" cy="495266"/>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ysClr val="windowText" lastClr="000000"/>
                </a:solidFill>
              </a:rPr>
              <a:t>2.</a:t>
            </a:r>
            <a:r>
              <a:rPr kumimoji="1" lang="ja-JP" altLang="en-US" sz="1400" dirty="0">
                <a:solidFill>
                  <a:sysClr val="windowText" lastClr="000000"/>
                </a:solidFill>
              </a:rPr>
              <a:t> </a:t>
            </a:r>
            <a:r>
              <a:rPr kumimoji="1" lang="en-US" altLang="ja-JP" sz="1400" dirty="0">
                <a:solidFill>
                  <a:sysClr val="windowText" lastClr="000000"/>
                </a:solidFill>
              </a:rPr>
              <a:t>MSA</a:t>
            </a:r>
            <a:r>
              <a:rPr kumimoji="1" lang="ja-JP" altLang="en-US" sz="1400" dirty="0">
                <a:solidFill>
                  <a:sysClr val="windowText" lastClr="000000"/>
                </a:solidFill>
              </a:rPr>
              <a:t>情報をペア情報に反映させる</a:t>
            </a:r>
            <a:endParaRPr kumimoji="1" lang="en-US" altLang="ja-JP" sz="1400" dirty="0">
              <a:solidFill>
                <a:sysClr val="windowText" lastClr="000000"/>
              </a:solidFill>
            </a:endParaRPr>
          </a:p>
          <a:p>
            <a:pPr algn="ctr"/>
            <a:r>
              <a:rPr kumimoji="1" lang="en-US" altLang="ja-JP" sz="1400" dirty="0">
                <a:solidFill>
                  <a:sysClr val="windowText" lastClr="000000"/>
                </a:solidFill>
              </a:rPr>
              <a:t>MSA module</a:t>
            </a:r>
          </a:p>
        </p:txBody>
      </p:sp>
      <p:sp>
        <p:nvSpPr>
          <p:cNvPr id="17" name="三角形 16">
            <a:extLst>
              <a:ext uri="{FF2B5EF4-FFF2-40B4-BE49-F238E27FC236}">
                <a16:creationId xmlns:a16="http://schemas.microsoft.com/office/drawing/2014/main" id="{B7143542-838C-EE4D-A33A-E886A0D29885}"/>
              </a:ext>
            </a:extLst>
          </p:cNvPr>
          <p:cNvSpPr/>
          <p:nvPr/>
        </p:nvSpPr>
        <p:spPr>
          <a:xfrm rot="20768023">
            <a:off x="5583325" y="2912016"/>
            <a:ext cx="126756" cy="888189"/>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6" name="正方形/長方形 15">
            <a:extLst>
              <a:ext uri="{FF2B5EF4-FFF2-40B4-BE49-F238E27FC236}">
                <a16:creationId xmlns:a16="http://schemas.microsoft.com/office/drawing/2014/main" id="{DD602BF7-84F1-E5CD-D898-F36720078524}"/>
              </a:ext>
            </a:extLst>
          </p:cNvPr>
          <p:cNvSpPr/>
          <p:nvPr/>
        </p:nvSpPr>
        <p:spPr>
          <a:xfrm>
            <a:off x="5139746" y="3573776"/>
            <a:ext cx="2870779" cy="252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ysClr val="windowText" lastClr="000000"/>
                </a:solidFill>
              </a:rPr>
              <a:t>3. </a:t>
            </a:r>
            <a:r>
              <a:rPr kumimoji="1" lang="ja-JP" altLang="en-US" sz="1400" dirty="0">
                <a:solidFill>
                  <a:sysClr val="windowText" lastClr="000000"/>
                </a:solidFill>
              </a:rPr>
              <a:t>ペア表現を処理する</a:t>
            </a:r>
            <a:r>
              <a:rPr kumimoji="1" lang="en-US" altLang="ja-JP" sz="1400" dirty="0" err="1">
                <a:solidFill>
                  <a:sysClr val="windowText" lastClr="000000"/>
                </a:solidFill>
              </a:rPr>
              <a:t>Pairformer</a:t>
            </a:r>
            <a:endParaRPr kumimoji="1" lang="en-US" altLang="ja-JP" sz="1400" dirty="0">
              <a:solidFill>
                <a:sysClr val="windowText" lastClr="000000"/>
              </a:solidFill>
            </a:endParaRPr>
          </a:p>
        </p:txBody>
      </p:sp>
      <p:sp>
        <p:nvSpPr>
          <p:cNvPr id="19" name="三角形 18">
            <a:extLst>
              <a:ext uri="{FF2B5EF4-FFF2-40B4-BE49-F238E27FC236}">
                <a16:creationId xmlns:a16="http://schemas.microsoft.com/office/drawing/2014/main" id="{560426AC-EDA8-8D20-28F8-E51AE8877CE6}"/>
              </a:ext>
            </a:extLst>
          </p:cNvPr>
          <p:cNvSpPr/>
          <p:nvPr/>
        </p:nvSpPr>
        <p:spPr>
          <a:xfrm rot="11626375">
            <a:off x="7726237" y="1497716"/>
            <a:ext cx="165418" cy="1082311"/>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8" name="正方形/長方形 17">
            <a:extLst>
              <a:ext uri="{FF2B5EF4-FFF2-40B4-BE49-F238E27FC236}">
                <a16:creationId xmlns:a16="http://schemas.microsoft.com/office/drawing/2014/main" id="{B7503826-1330-B76B-A1C2-606FD6118198}"/>
              </a:ext>
            </a:extLst>
          </p:cNvPr>
          <p:cNvSpPr/>
          <p:nvPr/>
        </p:nvSpPr>
        <p:spPr>
          <a:xfrm>
            <a:off x="6585802" y="1362223"/>
            <a:ext cx="2158148" cy="495266"/>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ysClr val="windowText" lastClr="000000"/>
                </a:solidFill>
              </a:rPr>
              <a:t>4.</a:t>
            </a:r>
            <a:r>
              <a:rPr kumimoji="1" lang="ja-JP" altLang="en-US" sz="1400" dirty="0">
                <a:solidFill>
                  <a:sysClr val="windowText" lastClr="000000"/>
                </a:solidFill>
              </a:rPr>
              <a:t> 条件付き拡散モデルで</a:t>
            </a:r>
            <a:endParaRPr kumimoji="1" lang="en-US" altLang="ja-JP" sz="1400" dirty="0">
              <a:solidFill>
                <a:sysClr val="windowText" lastClr="000000"/>
              </a:solidFill>
            </a:endParaRPr>
          </a:p>
          <a:p>
            <a:pPr algn="ctr"/>
            <a:r>
              <a:rPr kumimoji="1" lang="ja-JP" altLang="en-US" sz="1400" dirty="0">
                <a:solidFill>
                  <a:sysClr val="windowText" lastClr="000000"/>
                </a:solidFill>
              </a:rPr>
              <a:t>構造生成</a:t>
            </a:r>
            <a:endParaRPr kumimoji="1" lang="en-US" altLang="ja-JP" sz="1400" dirty="0">
              <a:solidFill>
                <a:sysClr val="windowText" lastClr="000000"/>
              </a:solidFill>
            </a:endParaRPr>
          </a:p>
        </p:txBody>
      </p:sp>
      <p:sp>
        <p:nvSpPr>
          <p:cNvPr id="6" name="三角形 16">
            <a:extLst>
              <a:ext uri="{FF2B5EF4-FFF2-40B4-BE49-F238E27FC236}">
                <a16:creationId xmlns:a16="http://schemas.microsoft.com/office/drawing/2014/main" id="{D7C4B2E9-AA21-A6B8-48EE-DDD0547535EA}"/>
              </a:ext>
            </a:extLst>
          </p:cNvPr>
          <p:cNvSpPr/>
          <p:nvPr/>
        </p:nvSpPr>
        <p:spPr>
          <a:xfrm rot="20451888">
            <a:off x="871600" y="3109162"/>
            <a:ext cx="178917" cy="639676"/>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4" name="正方形/長方形 3">
            <a:extLst>
              <a:ext uri="{FF2B5EF4-FFF2-40B4-BE49-F238E27FC236}">
                <a16:creationId xmlns:a16="http://schemas.microsoft.com/office/drawing/2014/main" id="{543FE3E8-467E-308D-3D31-3BB0CEF5B3A5}"/>
              </a:ext>
            </a:extLst>
          </p:cNvPr>
          <p:cNvSpPr/>
          <p:nvPr/>
        </p:nvSpPr>
        <p:spPr>
          <a:xfrm>
            <a:off x="281058" y="3577256"/>
            <a:ext cx="4189853" cy="252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ysClr val="windowText" lastClr="000000"/>
                </a:solidFill>
              </a:rPr>
              <a:t>1.</a:t>
            </a:r>
            <a:r>
              <a:rPr kumimoji="1" lang="ja-JP" altLang="en-US" sz="1400" dirty="0">
                <a:solidFill>
                  <a:sysClr val="windowText" lastClr="000000"/>
                </a:solidFill>
              </a:rPr>
              <a:t> タンパク質</a:t>
            </a:r>
            <a:r>
              <a:rPr kumimoji="1" lang="en-US" altLang="ja-JP" sz="1400" dirty="0">
                <a:solidFill>
                  <a:sysClr val="windowText" lastClr="000000"/>
                </a:solidFill>
              </a:rPr>
              <a:t>, </a:t>
            </a:r>
            <a:r>
              <a:rPr kumimoji="1" lang="ja-JP" altLang="en-US" sz="1400" dirty="0">
                <a:solidFill>
                  <a:sysClr val="windowText" lastClr="000000"/>
                </a:solidFill>
              </a:rPr>
              <a:t>核酸と共有結合修飾</a:t>
            </a:r>
            <a:r>
              <a:rPr kumimoji="1" lang="en-US" altLang="ja-JP" sz="1400" dirty="0">
                <a:solidFill>
                  <a:sysClr val="windowText" lastClr="000000"/>
                </a:solidFill>
              </a:rPr>
              <a:t>, </a:t>
            </a:r>
            <a:r>
              <a:rPr kumimoji="1" lang="ja-JP" altLang="en-US" sz="1400" dirty="0">
                <a:solidFill>
                  <a:sysClr val="windowText" lastClr="000000"/>
                </a:solidFill>
              </a:rPr>
              <a:t>低分子を入力</a:t>
            </a:r>
            <a:endParaRPr kumimoji="1" lang="en-US" altLang="ja-JP" sz="1400" dirty="0">
              <a:solidFill>
                <a:sysClr val="windowText" lastClr="000000"/>
              </a:solidFill>
            </a:endParaRPr>
          </a:p>
        </p:txBody>
      </p:sp>
    </p:spTree>
    <p:extLst>
      <p:ext uri="{BB962C8B-B14F-4D97-AF65-F5344CB8AC3E}">
        <p14:creationId xmlns:p14="http://schemas.microsoft.com/office/powerpoint/2010/main" val="1617171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72C26-414C-3B28-21D7-860D2FE470A1}"/>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AC179529-5238-52D1-662B-14C7E1BE77CB}"/>
              </a:ext>
            </a:extLst>
          </p:cNvPr>
          <p:cNvSpPr txBox="1"/>
          <p:nvPr/>
        </p:nvSpPr>
        <p:spPr>
          <a:xfrm>
            <a:off x="124511" y="561975"/>
            <a:ext cx="8838514" cy="369332"/>
          </a:xfrm>
          <a:prstGeom prst="rect">
            <a:avLst/>
          </a:prstGeom>
          <a:noFill/>
        </p:spPr>
        <p:txBody>
          <a:bodyPr wrap="square" rtlCol="0">
            <a:spAutoFit/>
          </a:bodyPr>
          <a:lstStyle/>
          <a:p>
            <a:r>
              <a:rPr kumimoji="1" lang="en-US" altLang="ja-JP" dirty="0" err="1">
                <a:solidFill>
                  <a:schemeClr val="tx1">
                    <a:lumMod val="95000"/>
                    <a:lumOff val="5000"/>
                  </a:schemeClr>
                </a:solidFill>
              </a:rPr>
              <a:t>Pairformer</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37107A06-CD3C-D160-8A55-6B7014E51416}"/>
              </a:ext>
            </a:extLst>
          </p:cNvPr>
          <p:cNvSpPr/>
          <p:nvPr/>
        </p:nvSpPr>
        <p:spPr>
          <a:xfrm>
            <a:off x="88511" y="583878"/>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19790737-09E9-C6B1-BE76-019EBC9CDFB8}"/>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1,2 </a:t>
            </a:r>
            <a:r>
              <a:rPr kumimoji="1" lang="ja-JP" altLang="en-US" sz="2200" b="1" dirty="0"/>
              <a:t>提案するモデルと学習手法</a:t>
            </a:r>
          </a:p>
        </p:txBody>
      </p:sp>
      <p:sp>
        <p:nvSpPr>
          <p:cNvPr id="8" name="テキスト ボックス 7">
            <a:extLst>
              <a:ext uri="{FF2B5EF4-FFF2-40B4-BE49-F238E27FC236}">
                <a16:creationId xmlns:a16="http://schemas.microsoft.com/office/drawing/2014/main" id="{8010B43B-1496-D1D9-6ACB-6A49D409C035}"/>
              </a:ext>
            </a:extLst>
          </p:cNvPr>
          <p:cNvSpPr txBox="1"/>
          <p:nvPr/>
        </p:nvSpPr>
        <p:spPr>
          <a:xfrm>
            <a:off x="85725" y="901632"/>
            <a:ext cx="9058275"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err="1">
                <a:solidFill>
                  <a:schemeClr val="tx1">
                    <a:lumMod val="95000"/>
                    <a:lumOff val="5000"/>
                  </a:schemeClr>
                </a:solidFill>
              </a:rPr>
              <a:t>Evoformer</a:t>
            </a:r>
            <a:r>
              <a:rPr kumimoji="1" lang="ja-JP" altLang="en-US" sz="1400" dirty="0">
                <a:solidFill>
                  <a:schemeClr val="tx1">
                    <a:lumMod val="95000"/>
                    <a:lumOff val="5000"/>
                  </a:schemeClr>
                </a:solidFill>
              </a:rPr>
              <a:t>をベースに</a:t>
            </a:r>
            <a:r>
              <a:rPr kumimoji="1" lang="en-US" altLang="ja-JP" sz="1400" dirty="0">
                <a:solidFill>
                  <a:schemeClr val="tx1">
                    <a:lumMod val="95000"/>
                    <a:lumOff val="5000"/>
                  </a:schemeClr>
                </a:solidFill>
              </a:rPr>
              <a:t>, MSA</a:t>
            </a:r>
            <a:r>
              <a:rPr kumimoji="1" lang="ja-JP" altLang="en-US" sz="1400" dirty="0">
                <a:solidFill>
                  <a:schemeClr val="tx1">
                    <a:lumMod val="95000"/>
                    <a:lumOff val="5000"/>
                  </a:schemeClr>
                </a:solidFill>
              </a:rPr>
              <a:t>表現を省略し元の配列表現のみを処理する。</a:t>
            </a:r>
            <a:endParaRPr kumimoji="1" lang="en-US" altLang="ja-JP" sz="1400" dirty="0">
              <a:solidFill>
                <a:schemeClr val="tx1">
                  <a:lumMod val="95000"/>
                  <a:lumOff val="5000"/>
                </a:schemeClr>
              </a:solidFill>
            </a:endParaRPr>
          </a:p>
        </p:txBody>
      </p:sp>
      <p:sp>
        <p:nvSpPr>
          <p:cNvPr id="2" name="テキスト ボックス 1">
            <a:extLst>
              <a:ext uri="{FF2B5EF4-FFF2-40B4-BE49-F238E27FC236}">
                <a16:creationId xmlns:a16="http://schemas.microsoft.com/office/drawing/2014/main" id="{AE098320-E35E-C0C6-A292-FBB482982231}"/>
              </a:ext>
            </a:extLst>
          </p:cNvPr>
          <p:cNvSpPr txBox="1"/>
          <p:nvPr/>
        </p:nvSpPr>
        <p:spPr>
          <a:xfrm>
            <a:off x="116963" y="3302054"/>
            <a:ext cx="2907591" cy="369332"/>
          </a:xfrm>
          <a:prstGeom prst="rect">
            <a:avLst/>
          </a:prstGeom>
          <a:noFill/>
        </p:spPr>
        <p:txBody>
          <a:bodyPr wrap="square" rtlCol="0">
            <a:spAutoFit/>
          </a:bodyPr>
          <a:lstStyle/>
          <a:p>
            <a:r>
              <a:rPr kumimoji="1" lang="en-US" altLang="ja-JP" dirty="0">
                <a:solidFill>
                  <a:schemeClr val="tx1">
                    <a:lumMod val="95000"/>
                    <a:lumOff val="5000"/>
                  </a:schemeClr>
                </a:solidFill>
              </a:rPr>
              <a:t>Diffusion module</a:t>
            </a:r>
          </a:p>
        </p:txBody>
      </p:sp>
      <p:sp>
        <p:nvSpPr>
          <p:cNvPr id="5" name="正方形/長方形 4">
            <a:extLst>
              <a:ext uri="{FF2B5EF4-FFF2-40B4-BE49-F238E27FC236}">
                <a16:creationId xmlns:a16="http://schemas.microsoft.com/office/drawing/2014/main" id="{211B01D7-0AED-0734-C237-0ADE1A2EA2BE}"/>
              </a:ext>
            </a:extLst>
          </p:cNvPr>
          <p:cNvSpPr/>
          <p:nvPr/>
        </p:nvSpPr>
        <p:spPr>
          <a:xfrm>
            <a:off x="80963" y="3323957"/>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0" name="テキスト ボックス 9">
            <a:extLst>
              <a:ext uri="{FF2B5EF4-FFF2-40B4-BE49-F238E27FC236}">
                <a16:creationId xmlns:a16="http://schemas.microsoft.com/office/drawing/2014/main" id="{26105E3B-E732-9119-6A4F-81CC6381F772}"/>
              </a:ext>
            </a:extLst>
          </p:cNvPr>
          <p:cNvSpPr txBox="1"/>
          <p:nvPr/>
        </p:nvSpPr>
        <p:spPr>
          <a:xfrm>
            <a:off x="4544400" y="3712815"/>
            <a:ext cx="4418625" cy="738664"/>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err="1">
                <a:solidFill>
                  <a:schemeClr val="tx1">
                    <a:lumMod val="95000"/>
                    <a:lumOff val="5000"/>
                  </a:schemeClr>
                </a:solidFill>
              </a:rPr>
              <a:t>Pairformer</a:t>
            </a:r>
            <a:r>
              <a:rPr kumimoji="1" lang="ja-JP" altLang="en-US" sz="1400" dirty="0">
                <a:solidFill>
                  <a:schemeClr val="tx1">
                    <a:lumMod val="95000"/>
                    <a:lumOff val="5000"/>
                  </a:schemeClr>
                </a:solidFill>
              </a:rPr>
              <a:t>の出力を考慮しつつ</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ランダムに初期化された各原子の座標を正解の座標へとノイズ除去していく。</a:t>
            </a:r>
          </a:p>
        </p:txBody>
      </p:sp>
      <p:pic>
        <p:nvPicPr>
          <p:cNvPr id="4" name="Picture 2" descr="Fig. 2">
            <a:extLst>
              <a:ext uri="{FF2B5EF4-FFF2-40B4-BE49-F238E27FC236}">
                <a16:creationId xmlns:a16="http://schemas.microsoft.com/office/drawing/2014/main" id="{05FCF79B-0A30-261E-5748-4725B7D83E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93" b="71225"/>
          <a:stretch/>
        </p:blipFill>
        <p:spPr bwMode="auto">
          <a:xfrm>
            <a:off x="369662" y="1299535"/>
            <a:ext cx="8404676" cy="18799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 2">
            <a:extLst>
              <a:ext uri="{FF2B5EF4-FFF2-40B4-BE49-F238E27FC236}">
                <a16:creationId xmlns:a16="http://schemas.microsoft.com/office/drawing/2014/main" id="{83296EFD-25CC-0DC3-051B-80F8F12A02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475" r="49015" b="32812"/>
          <a:stretch/>
        </p:blipFill>
        <p:spPr bwMode="auto">
          <a:xfrm>
            <a:off x="44551" y="3671386"/>
            <a:ext cx="4527449" cy="285012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4918061C-2B16-B179-9D86-354E6A5FAF2B}"/>
              </a:ext>
            </a:extLst>
          </p:cNvPr>
          <p:cNvSpPr txBox="1"/>
          <p:nvPr/>
        </p:nvSpPr>
        <p:spPr>
          <a:xfrm>
            <a:off x="4544400" y="4559201"/>
            <a:ext cx="4418625"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推論時は</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複数の構造を生成し信頼度予測モデル</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後述</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の評価が最も良いものを選ぶ。</a:t>
            </a:r>
          </a:p>
        </p:txBody>
      </p:sp>
    </p:spTree>
    <p:extLst>
      <p:ext uri="{BB962C8B-B14F-4D97-AF65-F5344CB8AC3E}">
        <p14:creationId xmlns:p14="http://schemas.microsoft.com/office/powerpoint/2010/main" val="2359428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1C894-9252-3E20-F75A-C77528EB2A90}"/>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50BF6F23-082D-E109-DAEC-5A94954A8E93}"/>
              </a:ext>
            </a:extLst>
          </p:cNvPr>
          <p:cNvSpPr txBox="1"/>
          <p:nvPr/>
        </p:nvSpPr>
        <p:spPr>
          <a:xfrm>
            <a:off x="80551" y="471120"/>
            <a:ext cx="8838514" cy="369332"/>
          </a:xfrm>
          <a:prstGeom prst="rect">
            <a:avLst/>
          </a:prstGeom>
          <a:noFill/>
        </p:spPr>
        <p:txBody>
          <a:bodyPr wrap="square" rtlCol="0">
            <a:spAutoFit/>
          </a:bodyPr>
          <a:lstStyle/>
          <a:p>
            <a:r>
              <a:rPr kumimoji="1" lang="ja-JP" altLang="en-US" dirty="0">
                <a:solidFill>
                  <a:schemeClr val="tx1">
                    <a:lumMod val="95000"/>
                    <a:lumOff val="5000"/>
                  </a:schemeClr>
                </a:solidFill>
              </a:rPr>
              <a:t>信頼度の予測</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59D2850E-8B1A-FDD1-CD45-BD11C000F873}"/>
              </a:ext>
            </a:extLst>
          </p:cNvPr>
          <p:cNvSpPr/>
          <p:nvPr/>
        </p:nvSpPr>
        <p:spPr>
          <a:xfrm>
            <a:off x="44551" y="4930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74E6EBA2-6A2E-60F0-5468-5439E592A73B}"/>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1,2 </a:t>
            </a:r>
            <a:r>
              <a:rPr kumimoji="1" lang="ja-JP" altLang="en-US" sz="2200" b="1" dirty="0"/>
              <a:t>提案するモデルと学習手法</a:t>
            </a:r>
          </a:p>
        </p:txBody>
      </p:sp>
      <p:sp>
        <p:nvSpPr>
          <p:cNvPr id="2" name="テキスト ボックス 1">
            <a:extLst>
              <a:ext uri="{FF2B5EF4-FFF2-40B4-BE49-F238E27FC236}">
                <a16:creationId xmlns:a16="http://schemas.microsoft.com/office/drawing/2014/main" id="{37021100-0242-3A74-33A7-7795E0D59B56}"/>
              </a:ext>
            </a:extLst>
          </p:cNvPr>
          <p:cNvSpPr txBox="1"/>
          <p:nvPr/>
        </p:nvSpPr>
        <p:spPr>
          <a:xfrm>
            <a:off x="116963" y="3435965"/>
            <a:ext cx="3435862" cy="369332"/>
          </a:xfrm>
          <a:prstGeom prst="rect">
            <a:avLst/>
          </a:prstGeom>
          <a:noFill/>
        </p:spPr>
        <p:txBody>
          <a:bodyPr wrap="square" rtlCol="0">
            <a:spAutoFit/>
          </a:bodyPr>
          <a:lstStyle/>
          <a:p>
            <a:r>
              <a:rPr kumimoji="1" lang="en-US" altLang="ja-JP" dirty="0">
                <a:solidFill>
                  <a:schemeClr val="tx1">
                    <a:lumMod val="95000"/>
                    <a:lumOff val="5000"/>
                  </a:schemeClr>
                </a:solidFill>
              </a:rPr>
              <a:t>Early stopping</a:t>
            </a:r>
            <a:r>
              <a:rPr kumimoji="1" lang="ja-JP" altLang="en-US" dirty="0">
                <a:solidFill>
                  <a:schemeClr val="tx1">
                    <a:lumMod val="95000"/>
                    <a:lumOff val="5000"/>
                  </a:schemeClr>
                </a:solidFill>
              </a:rPr>
              <a:t>と</a:t>
            </a:r>
            <a:r>
              <a:rPr kumimoji="1" lang="en-US" altLang="ja-JP" dirty="0">
                <a:solidFill>
                  <a:schemeClr val="tx1">
                    <a:lumMod val="95000"/>
                    <a:lumOff val="5000"/>
                  </a:schemeClr>
                </a:solidFill>
              </a:rPr>
              <a:t>fine tuning</a:t>
            </a:r>
          </a:p>
        </p:txBody>
      </p:sp>
      <p:sp>
        <p:nvSpPr>
          <p:cNvPr id="5" name="正方形/長方形 4">
            <a:extLst>
              <a:ext uri="{FF2B5EF4-FFF2-40B4-BE49-F238E27FC236}">
                <a16:creationId xmlns:a16="http://schemas.microsoft.com/office/drawing/2014/main" id="{C50B8E24-DC5E-1335-8187-984C8A151824}"/>
              </a:ext>
            </a:extLst>
          </p:cNvPr>
          <p:cNvSpPr/>
          <p:nvPr/>
        </p:nvSpPr>
        <p:spPr>
          <a:xfrm>
            <a:off x="80963" y="3457868"/>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3" name="Picture 2" descr="Fig. 2">
            <a:extLst>
              <a:ext uri="{FF2B5EF4-FFF2-40B4-BE49-F238E27FC236}">
                <a16:creationId xmlns:a16="http://schemas.microsoft.com/office/drawing/2014/main" id="{5D45A576-21C1-6ED1-5640-C58D96066D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76" t="67482" r="10147"/>
          <a:stretch/>
        </p:blipFill>
        <p:spPr bwMode="auto">
          <a:xfrm>
            <a:off x="34925" y="1261284"/>
            <a:ext cx="6187952" cy="217384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8AE584E8-A1D0-3ADC-EC74-38073CDA498E}"/>
              </a:ext>
            </a:extLst>
          </p:cNvPr>
          <p:cNvSpPr txBox="1"/>
          <p:nvPr/>
        </p:nvSpPr>
        <p:spPr>
          <a:xfrm>
            <a:off x="-1" y="843305"/>
            <a:ext cx="9109075"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モデルの予測がどれくらい信頼できるかも予測するため</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学習中に荒い</a:t>
            </a:r>
            <a:r>
              <a:rPr kumimoji="1" lang="en-US" altLang="ja-JP" sz="1400" dirty="0">
                <a:solidFill>
                  <a:schemeClr val="tx1">
                    <a:lumMod val="95000"/>
                    <a:lumOff val="5000"/>
                  </a:schemeClr>
                </a:solidFill>
              </a:rPr>
              <a:t>step</a:t>
            </a:r>
            <a:r>
              <a:rPr kumimoji="1" lang="ja-JP" altLang="en-US" sz="1400" dirty="0">
                <a:solidFill>
                  <a:schemeClr val="tx1">
                    <a:lumMod val="95000"/>
                    <a:lumOff val="5000"/>
                  </a:schemeClr>
                </a:solidFill>
              </a:rPr>
              <a:t>で構造を生成し誤差を予測した。</a:t>
            </a:r>
          </a:p>
        </p:txBody>
      </p:sp>
      <p:pic>
        <p:nvPicPr>
          <p:cNvPr id="9" name="Picture 2" descr="Fig. 2">
            <a:extLst>
              <a:ext uri="{FF2B5EF4-FFF2-40B4-BE49-F238E27FC236}">
                <a16:creationId xmlns:a16="http://schemas.microsoft.com/office/drawing/2014/main" id="{0F25DF04-8C17-D27A-066F-EA771FA09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944" t="28353" b="31646"/>
          <a:stretch/>
        </p:blipFill>
        <p:spPr bwMode="auto">
          <a:xfrm>
            <a:off x="44550" y="3833626"/>
            <a:ext cx="3796141" cy="268915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70743050-1767-4238-5779-5392063ADC31}"/>
              </a:ext>
            </a:extLst>
          </p:cNvPr>
          <p:cNvSpPr txBox="1"/>
          <p:nvPr/>
        </p:nvSpPr>
        <p:spPr>
          <a:xfrm>
            <a:off x="3760010" y="3805297"/>
            <a:ext cx="4734610"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局所的な構造は早期に学習して</a:t>
            </a:r>
            <a:r>
              <a:rPr kumimoji="1" lang="en-US" altLang="ja-JP" sz="1400" dirty="0">
                <a:solidFill>
                  <a:schemeClr val="tx1">
                    <a:lumMod val="95000"/>
                    <a:lumOff val="5000"/>
                  </a:schemeClr>
                </a:solidFill>
              </a:rPr>
              <a:t>overfitting</a:t>
            </a:r>
            <a:r>
              <a:rPr kumimoji="1" lang="ja-JP" altLang="en-US" sz="1400" dirty="0">
                <a:solidFill>
                  <a:schemeClr val="tx1">
                    <a:lumMod val="95000"/>
                    <a:lumOff val="5000"/>
                  </a:schemeClr>
                </a:solidFill>
              </a:rPr>
              <a:t>を始めるが</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相対的な位置の学習には時間がかかる</a:t>
            </a:r>
          </a:p>
        </p:txBody>
      </p:sp>
      <p:sp>
        <p:nvSpPr>
          <p:cNvPr id="15" name="矢印: 下 7">
            <a:extLst>
              <a:ext uri="{FF2B5EF4-FFF2-40B4-BE49-F238E27FC236}">
                <a16:creationId xmlns:a16="http://schemas.microsoft.com/office/drawing/2014/main" id="{7C0D700F-5AE0-8A5E-A31C-384F0C8CDCDB}"/>
              </a:ext>
            </a:extLst>
          </p:cNvPr>
          <p:cNvSpPr/>
          <p:nvPr/>
        </p:nvSpPr>
        <p:spPr>
          <a:xfrm>
            <a:off x="5582431" y="4328517"/>
            <a:ext cx="829914" cy="338554"/>
          </a:xfrm>
          <a:prstGeom prst="downArrow">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1E55C8F-22BA-C5B2-708A-F762C221BFDB}"/>
              </a:ext>
            </a:extLst>
          </p:cNvPr>
          <p:cNvSpPr txBox="1"/>
          <p:nvPr/>
        </p:nvSpPr>
        <p:spPr>
          <a:xfrm>
            <a:off x="3760010" y="4688974"/>
            <a:ext cx="4734610"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学習経過に応じてデータの配分を変更</a:t>
            </a:r>
            <a:endParaRPr kumimoji="1" lang="en-US" altLang="ja-JP" sz="1400" dirty="0">
              <a:solidFill>
                <a:schemeClr val="tx1">
                  <a:lumMod val="95000"/>
                  <a:lumOff val="5000"/>
                </a:schemeClr>
              </a:solidFill>
            </a:endParaRPr>
          </a:p>
          <a:p>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複数の評価指標の組み合わせで</a:t>
            </a:r>
            <a:r>
              <a:rPr kumimoji="1" lang="en-US" altLang="ja-JP" sz="1400" dirty="0">
                <a:solidFill>
                  <a:schemeClr val="tx1">
                    <a:lumMod val="95000"/>
                    <a:lumOff val="5000"/>
                  </a:schemeClr>
                </a:solidFill>
              </a:rPr>
              <a:t>best checkpoint</a:t>
            </a:r>
            <a:r>
              <a:rPr kumimoji="1" lang="ja-JP" altLang="en-US" sz="1400" dirty="0">
                <a:solidFill>
                  <a:schemeClr val="tx1">
                    <a:lumMod val="95000"/>
                    <a:lumOff val="5000"/>
                  </a:schemeClr>
                </a:solidFill>
              </a:rPr>
              <a:t>を選定</a:t>
            </a:r>
          </a:p>
        </p:txBody>
      </p:sp>
      <p:sp>
        <p:nvSpPr>
          <p:cNvPr id="4" name="テキスト ボックス 3">
            <a:extLst>
              <a:ext uri="{FF2B5EF4-FFF2-40B4-BE49-F238E27FC236}">
                <a16:creationId xmlns:a16="http://schemas.microsoft.com/office/drawing/2014/main" id="{B902A4DF-2992-0606-C295-83594694E2D2}"/>
              </a:ext>
            </a:extLst>
          </p:cNvPr>
          <p:cNvSpPr txBox="1"/>
          <p:nvPr/>
        </p:nvSpPr>
        <p:spPr>
          <a:xfrm>
            <a:off x="3760010" y="5465770"/>
            <a:ext cx="4996804"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最初の学習が終了後</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より長い配列で</a:t>
            </a:r>
            <a:r>
              <a:rPr kumimoji="1" lang="en-US" altLang="ja-JP" sz="1400" dirty="0">
                <a:solidFill>
                  <a:schemeClr val="tx1">
                    <a:lumMod val="95000"/>
                    <a:lumOff val="5000"/>
                  </a:schemeClr>
                </a:solidFill>
              </a:rPr>
              <a:t>fine tuning</a:t>
            </a:r>
            <a:endParaRPr kumimoji="1" lang="ja-JP" altLang="en-US" sz="1400" dirty="0">
              <a:solidFill>
                <a:schemeClr val="tx1">
                  <a:lumMod val="95000"/>
                  <a:lumOff val="5000"/>
                </a:schemeClr>
              </a:solidFill>
            </a:endParaRPr>
          </a:p>
        </p:txBody>
      </p:sp>
      <p:sp>
        <p:nvSpPr>
          <p:cNvPr id="6" name="テキスト ボックス 5">
            <a:extLst>
              <a:ext uri="{FF2B5EF4-FFF2-40B4-BE49-F238E27FC236}">
                <a16:creationId xmlns:a16="http://schemas.microsoft.com/office/drawing/2014/main" id="{D8CB3EB9-2C22-F54E-E2DC-E7FAFB75A45B}"/>
              </a:ext>
            </a:extLst>
          </p:cNvPr>
          <p:cNvSpPr txBox="1"/>
          <p:nvPr/>
        </p:nvSpPr>
        <p:spPr>
          <a:xfrm>
            <a:off x="3760008" y="5963127"/>
            <a:ext cx="5650691"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Protein Data Bank(PDB, </a:t>
            </a:r>
            <a:r>
              <a:rPr kumimoji="1" lang="ja-JP" altLang="en-US" sz="1400" dirty="0">
                <a:solidFill>
                  <a:schemeClr val="tx1">
                    <a:lumMod val="95000"/>
                    <a:lumOff val="5000"/>
                  </a:schemeClr>
                </a:solidFill>
              </a:rPr>
              <a:t>実験的に決定されたタンパク質の構造データベース</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のデータを</a:t>
            </a:r>
            <a:r>
              <a:rPr kumimoji="1" lang="en-US" altLang="ja-JP" sz="1400" dirty="0">
                <a:solidFill>
                  <a:schemeClr val="tx1">
                    <a:lumMod val="95000"/>
                    <a:lumOff val="5000"/>
                  </a:schemeClr>
                </a:solidFill>
              </a:rPr>
              <a:t>time-split</a:t>
            </a:r>
            <a:r>
              <a:rPr kumimoji="1" lang="ja-JP" altLang="en-US" sz="1400" dirty="0">
                <a:solidFill>
                  <a:schemeClr val="tx1">
                    <a:lumMod val="95000"/>
                    <a:lumOff val="5000"/>
                  </a:schemeClr>
                </a:solidFill>
              </a:rPr>
              <a:t>して学習・評価に使用</a:t>
            </a:r>
          </a:p>
        </p:txBody>
      </p:sp>
      <p:sp>
        <p:nvSpPr>
          <p:cNvPr id="8" name="テキスト ボックス 7">
            <a:extLst>
              <a:ext uri="{FF2B5EF4-FFF2-40B4-BE49-F238E27FC236}">
                <a16:creationId xmlns:a16="http://schemas.microsoft.com/office/drawing/2014/main" id="{A68F9777-76AD-356A-7A99-1F2D6A6D6A32}"/>
              </a:ext>
            </a:extLst>
          </p:cNvPr>
          <p:cNvSpPr txBox="1"/>
          <p:nvPr/>
        </p:nvSpPr>
        <p:spPr>
          <a:xfrm>
            <a:off x="6222877" y="1483881"/>
            <a:ext cx="2886197" cy="1169551"/>
          </a:xfrm>
          <a:prstGeom prst="rect">
            <a:avLst/>
          </a:prstGeom>
          <a:noFill/>
        </p:spPr>
        <p:txBody>
          <a:bodyPr wrap="square" rtlCol="0">
            <a:spAutoFit/>
          </a:bodyPr>
          <a:lstStyle/>
          <a:p>
            <a:r>
              <a:rPr kumimoji="1" lang="ja-JP" altLang="en-US" sz="1400" dirty="0">
                <a:solidFill>
                  <a:schemeClr val="tx1">
                    <a:lumMod val="95000"/>
                    <a:lumOff val="5000"/>
                  </a:schemeClr>
                </a:solidFill>
              </a:rPr>
              <a:t>　原子ごとの誤差</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pLDDT</a:t>
            </a:r>
            <a:r>
              <a:rPr kumimoji="1" lang="en-US" altLang="ja-JP" sz="1400" dirty="0">
                <a:solidFill>
                  <a:schemeClr val="tx1">
                    <a:lumMod val="95000"/>
                    <a:lumOff val="5000"/>
                  </a:schemeClr>
                </a:solidFill>
              </a:rPr>
              <a:t>)</a:t>
            </a:r>
          </a:p>
          <a:p>
            <a:r>
              <a:rPr kumimoji="1" lang="ja-JP" altLang="en-US" sz="1400" dirty="0">
                <a:solidFill>
                  <a:schemeClr val="tx1">
                    <a:lumMod val="95000"/>
                    <a:lumOff val="5000"/>
                  </a:schemeClr>
                </a:solidFill>
              </a:rPr>
              <a:t>　原子ペアごとの誤差</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pAE</a:t>
            </a:r>
            <a:r>
              <a:rPr kumimoji="1" lang="en-US" altLang="ja-JP" sz="1400" dirty="0">
                <a:solidFill>
                  <a:schemeClr val="tx1">
                    <a:lumMod val="95000"/>
                    <a:lumOff val="5000"/>
                  </a:schemeClr>
                </a:solidFill>
              </a:rPr>
              <a:t>)</a:t>
            </a:r>
          </a:p>
          <a:p>
            <a:r>
              <a:rPr kumimoji="1" lang="ja-JP" altLang="en-US" sz="1400" dirty="0">
                <a:solidFill>
                  <a:schemeClr val="tx1">
                    <a:lumMod val="95000"/>
                    <a:lumOff val="5000"/>
                  </a:schemeClr>
                </a:solidFill>
              </a:rPr>
              <a:t>　構造全体の誤差</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pTM</a:t>
            </a:r>
            <a:r>
              <a:rPr kumimoji="1" lang="en-US" altLang="ja-JP" sz="1400" dirty="0">
                <a:solidFill>
                  <a:schemeClr val="tx1">
                    <a:lumMod val="95000"/>
                    <a:lumOff val="5000"/>
                  </a:schemeClr>
                </a:solidFill>
              </a:rPr>
              <a:t>)</a:t>
            </a:r>
          </a:p>
          <a:p>
            <a:r>
              <a:rPr kumimoji="1" lang="ja-JP" altLang="en-US" sz="1400" dirty="0">
                <a:solidFill>
                  <a:schemeClr val="tx1">
                    <a:lumMod val="95000"/>
                    <a:lumOff val="5000"/>
                  </a:schemeClr>
                </a:solidFill>
              </a:rPr>
              <a:t>　分子間の相対配置の誤差</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ipTM</a:t>
            </a:r>
            <a:r>
              <a:rPr kumimoji="1" lang="en-US" altLang="ja-JP" sz="1400" dirty="0">
                <a:solidFill>
                  <a:schemeClr val="tx1">
                    <a:lumMod val="95000"/>
                    <a:lumOff val="5000"/>
                  </a:schemeClr>
                </a:solidFill>
              </a:rPr>
              <a:t>)</a:t>
            </a:r>
          </a:p>
          <a:p>
            <a:r>
              <a:rPr kumimoji="1" lang="ja-JP" altLang="en-US" sz="1400" dirty="0">
                <a:solidFill>
                  <a:schemeClr val="tx1">
                    <a:lumMod val="95000"/>
                    <a:lumOff val="5000"/>
                  </a:schemeClr>
                </a:solidFill>
              </a:rPr>
              <a:t>を予測・計算</a:t>
            </a:r>
            <a:endParaRPr kumimoji="1" lang="en-US" altLang="ja-JP" sz="1400" dirty="0">
              <a:solidFill>
                <a:schemeClr val="tx1">
                  <a:lumMod val="95000"/>
                  <a:lumOff val="5000"/>
                </a:schemeClr>
              </a:solidFill>
            </a:endParaRPr>
          </a:p>
        </p:txBody>
      </p:sp>
      <p:sp>
        <p:nvSpPr>
          <p:cNvPr id="10" name="テキスト ボックス 9">
            <a:extLst>
              <a:ext uri="{FF2B5EF4-FFF2-40B4-BE49-F238E27FC236}">
                <a16:creationId xmlns:a16="http://schemas.microsoft.com/office/drawing/2014/main" id="{2EECDF4A-AC54-FBB8-DF4A-C4BAD9A30F23}"/>
              </a:ext>
            </a:extLst>
          </p:cNvPr>
          <p:cNvSpPr txBox="1"/>
          <p:nvPr/>
        </p:nvSpPr>
        <p:spPr>
          <a:xfrm>
            <a:off x="391856" y="6570401"/>
            <a:ext cx="3368154" cy="307777"/>
          </a:xfrm>
          <a:prstGeom prst="rect">
            <a:avLst/>
          </a:prstGeom>
          <a:noFill/>
        </p:spPr>
        <p:txBody>
          <a:bodyPr wrap="square" rtlCol="0">
            <a:spAutoFit/>
          </a:bodyPr>
          <a:lstStyle/>
          <a:p>
            <a:pPr algn="r"/>
            <a:r>
              <a:rPr kumimoji="1" lang="ja-JP" altLang="en-US" sz="1400" dirty="0">
                <a:solidFill>
                  <a:schemeClr val="tx1">
                    <a:lumMod val="95000"/>
                    <a:lumOff val="5000"/>
                  </a:schemeClr>
                </a:solidFill>
              </a:rPr>
              <a:t>印は最大精度の</a:t>
            </a:r>
            <a:r>
              <a:rPr kumimoji="1" lang="en-US" altLang="ja-JP" sz="1400" dirty="0">
                <a:solidFill>
                  <a:schemeClr val="tx1">
                    <a:lumMod val="95000"/>
                    <a:lumOff val="5000"/>
                  </a:schemeClr>
                </a:solidFill>
              </a:rPr>
              <a:t>97%</a:t>
            </a:r>
            <a:r>
              <a:rPr kumimoji="1" lang="ja-JP" altLang="en-US" sz="1400" dirty="0">
                <a:solidFill>
                  <a:schemeClr val="tx1">
                    <a:lumMod val="95000"/>
                    <a:lumOff val="5000"/>
                  </a:schemeClr>
                </a:solidFill>
              </a:rPr>
              <a:t>に到達した点</a:t>
            </a:r>
          </a:p>
        </p:txBody>
      </p:sp>
    </p:spTree>
    <p:extLst>
      <p:ext uri="{BB962C8B-B14F-4D97-AF65-F5344CB8AC3E}">
        <p14:creationId xmlns:p14="http://schemas.microsoft.com/office/powerpoint/2010/main" val="4098188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CFEE4-D05C-B948-E490-4B2C79B74403}"/>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531060B3-3758-44C8-E6D0-FA927D80350F}"/>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C2DCFC18-F675-AF8B-BFBB-EB23693C7DF2}"/>
              </a:ext>
            </a:extLst>
          </p:cNvPr>
          <p:cNvSpPr txBox="1"/>
          <p:nvPr/>
        </p:nvSpPr>
        <p:spPr>
          <a:xfrm>
            <a:off x="1397888" y="2076876"/>
            <a:ext cx="4905375" cy="369332"/>
          </a:xfrm>
          <a:prstGeom prst="rect">
            <a:avLst/>
          </a:prstGeom>
          <a:noFill/>
        </p:spPr>
        <p:txBody>
          <a:bodyPr wrap="square" rtlCol="0">
            <a:spAutoFit/>
          </a:bodyPr>
          <a:lstStyle>
            <a:defPPr>
              <a:defRPr lang="en-US"/>
            </a:defPPr>
            <a:lvl1pPr>
              <a:defRPr kumimoji="1">
                <a:solidFill>
                  <a:schemeClr val="tx1">
                    <a:lumMod val="95000"/>
                    <a:lumOff val="5000"/>
                  </a:schemeClr>
                </a:solidFill>
              </a:defRPr>
            </a:lvl1pPr>
          </a:lstStyle>
          <a:p>
            <a:r>
              <a:rPr lang="ja-JP" altLang="en-US" dirty="0"/>
              <a:t>様々な複合体に対する予測精度</a:t>
            </a:r>
          </a:p>
        </p:txBody>
      </p:sp>
      <p:sp>
        <p:nvSpPr>
          <p:cNvPr id="11" name="テキスト ボックス 10">
            <a:extLst>
              <a:ext uri="{FF2B5EF4-FFF2-40B4-BE49-F238E27FC236}">
                <a16:creationId xmlns:a16="http://schemas.microsoft.com/office/drawing/2014/main" id="{E3A9D9DF-7862-B1D8-1D0D-4EBD0A2795E3}"/>
              </a:ext>
            </a:extLst>
          </p:cNvPr>
          <p:cNvSpPr txBox="1"/>
          <p:nvPr/>
        </p:nvSpPr>
        <p:spPr>
          <a:xfrm>
            <a:off x="1392173" y="3057465"/>
            <a:ext cx="6315544" cy="369332"/>
          </a:xfrm>
          <a:prstGeom prst="rect">
            <a:avLst/>
          </a:prstGeom>
          <a:noFill/>
        </p:spPr>
        <p:txBody>
          <a:bodyPr wrap="square" rtlCol="0">
            <a:spAutoFit/>
          </a:bodyPr>
          <a:lstStyle/>
          <a:p>
            <a:r>
              <a:rPr kumimoji="1" lang="ja-JP" altLang="en-US" dirty="0">
                <a:solidFill>
                  <a:schemeClr val="bg1">
                    <a:lumMod val="85000"/>
                  </a:schemeClr>
                </a:solidFill>
              </a:rPr>
              <a:t>予測の信頼性評価</a:t>
            </a:r>
          </a:p>
        </p:txBody>
      </p:sp>
      <p:sp>
        <p:nvSpPr>
          <p:cNvPr id="12" name="テキスト ボックス 11">
            <a:extLst>
              <a:ext uri="{FF2B5EF4-FFF2-40B4-BE49-F238E27FC236}">
                <a16:creationId xmlns:a16="http://schemas.microsoft.com/office/drawing/2014/main" id="{865BE4D1-6BAC-4DEE-8219-8034C134B7F6}"/>
              </a:ext>
            </a:extLst>
          </p:cNvPr>
          <p:cNvSpPr txBox="1"/>
          <p:nvPr/>
        </p:nvSpPr>
        <p:spPr>
          <a:xfrm>
            <a:off x="1392174" y="4038054"/>
            <a:ext cx="6315544" cy="369332"/>
          </a:xfrm>
          <a:prstGeom prst="rect">
            <a:avLst/>
          </a:prstGeom>
          <a:noFill/>
        </p:spPr>
        <p:txBody>
          <a:bodyPr wrap="square" rtlCol="0">
            <a:spAutoFit/>
          </a:bodyPr>
          <a:lstStyle/>
          <a:p>
            <a:r>
              <a:rPr kumimoji="1" lang="en-US" altLang="ja-JP" dirty="0">
                <a:solidFill>
                  <a:schemeClr val="bg1">
                    <a:lumMod val="85000"/>
                  </a:schemeClr>
                </a:solidFill>
              </a:rPr>
              <a:t>AF3</a:t>
            </a:r>
            <a:r>
              <a:rPr kumimoji="1" lang="ja-JP" altLang="en-US" dirty="0">
                <a:solidFill>
                  <a:schemeClr val="bg1">
                    <a:lumMod val="85000"/>
                  </a:schemeClr>
                </a:solidFill>
              </a:rPr>
              <a:t>のモデルの課題</a:t>
            </a:r>
          </a:p>
        </p:txBody>
      </p:sp>
      <p:sp>
        <p:nvSpPr>
          <p:cNvPr id="2" name="テキスト ボックス 1">
            <a:extLst>
              <a:ext uri="{FF2B5EF4-FFF2-40B4-BE49-F238E27FC236}">
                <a16:creationId xmlns:a16="http://schemas.microsoft.com/office/drawing/2014/main" id="{D6F0BB4B-50EF-3FC0-0651-B5D4BFC1FF05}"/>
              </a:ext>
            </a:extLst>
          </p:cNvPr>
          <p:cNvSpPr txBox="1"/>
          <p:nvPr/>
        </p:nvSpPr>
        <p:spPr>
          <a:xfrm>
            <a:off x="1392173" y="1172687"/>
            <a:ext cx="4905375" cy="369332"/>
          </a:xfrm>
          <a:prstGeom prst="rect">
            <a:avLst/>
          </a:prstGeom>
          <a:noFill/>
        </p:spPr>
        <p:txBody>
          <a:bodyPr wrap="square" rtlCol="0">
            <a:spAutoFit/>
          </a:bodyPr>
          <a:lstStyle>
            <a:defPPr>
              <a:defRPr lang="en-US"/>
            </a:defPPr>
            <a:lvl1pPr>
              <a:defRPr kumimoji="1">
                <a:solidFill>
                  <a:schemeClr val="bg1">
                    <a:lumMod val="85000"/>
                  </a:schemeClr>
                </a:solidFill>
              </a:defRPr>
            </a:lvl1pPr>
          </a:lstStyle>
          <a:p>
            <a:r>
              <a:rPr lang="ja-JP" altLang="en-US" dirty="0"/>
              <a:t>提案するモデル構造と学習手法</a:t>
            </a:r>
          </a:p>
        </p:txBody>
      </p:sp>
      <p:sp>
        <p:nvSpPr>
          <p:cNvPr id="3" name="正方形/長方形 2">
            <a:extLst>
              <a:ext uri="{FF2B5EF4-FFF2-40B4-BE49-F238E27FC236}">
                <a16:creationId xmlns:a16="http://schemas.microsoft.com/office/drawing/2014/main" id="{063AFC42-0B91-7517-61E5-51530AB84250}"/>
              </a:ext>
            </a:extLst>
          </p:cNvPr>
          <p:cNvSpPr/>
          <p:nvPr/>
        </p:nvSpPr>
        <p:spPr>
          <a:xfrm>
            <a:off x="342900" y="1191167"/>
            <a:ext cx="876300"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a:t>
            </a:r>
            <a:r>
              <a:rPr kumimoji="1" lang="en-US" altLang="ja-JP" sz="1600" b="1"/>
              <a:t>. 1,2</a:t>
            </a:r>
            <a:endParaRPr kumimoji="1" lang="en-US" altLang="ja-JP" sz="1600" b="1" dirty="0"/>
          </a:p>
        </p:txBody>
      </p:sp>
      <p:sp>
        <p:nvSpPr>
          <p:cNvPr id="5" name="正方形/長方形 4">
            <a:extLst>
              <a:ext uri="{FF2B5EF4-FFF2-40B4-BE49-F238E27FC236}">
                <a16:creationId xmlns:a16="http://schemas.microsoft.com/office/drawing/2014/main" id="{F1ECAAA6-CE53-9B73-EA49-49FE1E13FB56}"/>
              </a:ext>
            </a:extLst>
          </p:cNvPr>
          <p:cNvSpPr/>
          <p:nvPr/>
        </p:nvSpPr>
        <p:spPr>
          <a:xfrm>
            <a:off x="342899" y="2095356"/>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a:t>
            </a:r>
            <a:r>
              <a:rPr kumimoji="1" lang="en-US" altLang="ja-JP" sz="1600" b="1"/>
              <a:t>. 1,3</a:t>
            </a:r>
            <a:endParaRPr kumimoji="1" lang="en-US" altLang="ja-JP" sz="1600" b="1" dirty="0"/>
          </a:p>
        </p:txBody>
      </p:sp>
      <p:sp>
        <p:nvSpPr>
          <p:cNvPr id="6" name="正方形/長方形 5">
            <a:extLst>
              <a:ext uri="{FF2B5EF4-FFF2-40B4-BE49-F238E27FC236}">
                <a16:creationId xmlns:a16="http://schemas.microsoft.com/office/drawing/2014/main" id="{748781B6-6BE0-EF7B-3455-D12BE1CFBF1C}"/>
              </a:ext>
            </a:extLst>
          </p:cNvPr>
          <p:cNvSpPr/>
          <p:nvPr/>
        </p:nvSpPr>
        <p:spPr>
          <a:xfrm>
            <a:off x="342899" y="307594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4</a:t>
            </a:r>
          </a:p>
        </p:txBody>
      </p:sp>
      <p:sp>
        <p:nvSpPr>
          <p:cNvPr id="7" name="正方形/長方形 6">
            <a:extLst>
              <a:ext uri="{FF2B5EF4-FFF2-40B4-BE49-F238E27FC236}">
                <a16:creationId xmlns:a16="http://schemas.microsoft.com/office/drawing/2014/main" id="{A22C8145-F46F-31B6-8ABD-395D19F66AA5}"/>
              </a:ext>
            </a:extLst>
          </p:cNvPr>
          <p:cNvSpPr/>
          <p:nvPr/>
        </p:nvSpPr>
        <p:spPr>
          <a:xfrm>
            <a:off x="342899" y="406216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5</a:t>
            </a:r>
          </a:p>
        </p:txBody>
      </p:sp>
    </p:spTree>
    <p:extLst>
      <p:ext uri="{BB962C8B-B14F-4D97-AF65-F5344CB8AC3E}">
        <p14:creationId xmlns:p14="http://schemas.microsoft.com/office/powerpoint/2010/main" val="1424363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D5202-38EA-F2C1-9617-04A9F4B319F8}"/>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DB5CECAC-E19C-C83C-0FF1-FF7490AE4473}"/>
              </a:ext>
            </a:extLst>
          </p:cNvPr>
          <p:cNvSpPr txBox="1"/>
          <p:nvPr/>
        </p:nvSpPr>
        <p:spPr>
          <a:xfrm>
            <a:off x="80551" y="509220"/>
            <a:ext cx="8838514" cy="369332"/>
          </a:xfrm>
          <a:prstGeom prst="rect">
            <a:avLst/>
          </a:prstGeom>
          <a:noFill/>
        </p:spPr>
        <p:txBody>
          <a:bodyPr wrap="square" rtlCol="0">
            <a:spAutoFit/>
          </a:bodyPr>
          <a:lstStyle/>
          <a:p>
            <a:r>
              <a:rPr kumimoji="1" lang="ja-JP" altLang="en-US" dirty="0">
                <a:solidFill>
                  <a:schemeClr val="tx1">
                    <a:lumMod val="95000"/>
                    <a:lumOff val="5000"/>
                  </a:schemeClr>
                </a:solidFill>
              </a:rPr>
              <a:t>タンパク質</a:t>
            </a:r>
            <a:r>
              <a:rPr kumimoji="1" lang="en-US" altLang="ja-JP" dirty="0">
                <a:solidFill>
                  <a:schemeClr val="tx1">
                    <a:lumMod val="95000"/>
                    <a:lumOff val="5000"/>
                  </a:schemeClr>
                </a:solidFill>
              </a:rPr>
              <a:t>-</a:t>
            </a:r>
            <a:r>
              <a:rPr kumimoji="1" lang="ja-JP" altLang="en-US" dirty="0">
                <a:solidFill>
                  <a:schemeClr val="tx1">
                    <a:lumMod val="95000"/>
                    <a:lumOff val="5000"/>
                  </a:schemeClr>
                </a:solidFill>
              </a:rPr>
              <a:t>低分子複合体</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E1F56D8A-257C-64A6-9C43-1CF6E27DD1CD}"/>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57F8EC40-4D12-1297-71A3-E1C611C5C8E5}"/>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1,3 </a:t>
            </a:r>
            <a:r>
              <a:rPr kumimoji="1" lang="ja-JP" altLang="en-US" sz="2200" b="1" dirty="0"/>
              <a:t>様々な複合体に対する予測精度</a:t>
            </a:r>
          </a:p>
        </p:txBody>
      </p:sp>
      <p:sp>
        <p:nvSpPr>
          <p:cNvPr id="7" name="テキスト ボックス 6">
            <a:extLst>
              <a:ext uri="{FF2B5EF4-FFF2-40B4-BE49-F238E27FC236}">
                <a16:creationId xmlns:a16="http://schemas.microsoft.com/office/drawing/2014/main" id="{37F19414-0D6A-D654-2AF8-0D9331AB524D}"/>
              </a:ext>
            </a:extLst>
          </p:cNvPr>
          <p:cNvSpPr txBox="1"/>
          <p:nvPr/>
        </p:nvSpPr>
        <p:spPr>
          <a:xfrm>
            <a:off x="47625" y="900455"/>
            <a:ext cx="8382000" cy="1343125"/>
          </a:xfrm>
          <a:prstGeom prst="rect">
            <a:avLst/>
          </a:prstGeom>
          <a:noFill/>
        </p:spPr>
        <p:txBody>
          <a:bodyPr wrap="square" rtlCol="0">
            <a:spAutoFit/>
          </a:bodyPr>
          <a:lstStyle/>
          <a:p>
            <a:pPr>
              <a:lnSpc>
                <a:spcPct val="150000"/>
              </a:lnSpc>
            </a:pPr>
            <a:r>
              <a:rPr kumimoji="1" lang="ja-JP" altLang="en-US" sz="1400" dirty="0">
                <a:solidFill>
                  <a:schemeClr val="tx1">
                    <a:lumMod val="95000"/>
                    <a:lumOff val="5000"/>
                  </a:schemeClr>
                </a:solidFill>
              </a:rPr>
              <a:t>タンパク質</a:t>
            </a:r>
            <a:r>
              <a:rPr kumimoji="1" lang="en-US" altLang="ja-JP" sz="1400" dirty="0">
                <a:solidFill>
                  <a:schemeClr val="tx1">
                    <a:lumMod val="95000"/>
                    <a:lumOff val="5000"/>
                  </a:schemeClr>
                </a:solidFill>
              </a:rPr>
              <a:t> – </a:t>
            </a:r>
            <a:r>
              <a:rPr kumimoji="1" lang="ja-JP" altLang="en-US" sz="1400" dirty="0">
                <a:solidFill>
                  <a:schemeClr val="tx1">
                    <a:lumMod val="95000"/>
                    <a:lumOff val="5000"/>
                  </a:schemeClr>
                </a:solidFill>
              </a:rPr>
              <a:t>低分子複合体の構造予測を</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ドッキング手法として既存手法と比較</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複合体を生成した後</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タンパク質部分を正解のタンパク質に揃えた上でリガンド部分を正解と比較</a:t>
            </a:r>
          </a:p>
          <a:p>
            <a:pPr>
              <a:lnSpc>
                <a:spcPct val="150000"/>
              </a:lnSpc>
            </a:pPr>
            <a:r>
              <a:rPr kumimoji="1" lang="en-US" altLang="ja-JP" sz="1400" dirty="0" err="1">
                <a:solidFill>
                  <a:schemeClr val="tx1">
                    <a:lumMod val="95000"/>
                    <a:lumOff val="5000"/>
                  </a:schemeClr>
                </a:solidFill>
              </a:rPr>
              <a:t>PoseBusters</a:t>
            </a:r>
            <a:r>
              <a:rPr kumimoji="1" lang="ja-JP" altLang="en-US" sz="1400" dirty="0">
                <a:solidFill>
                  <a:schemeClr val="tx1">
                    <a:lumMod val="95000"/>
                    <a:lumOff val="5000"/>
                  </a:schemeClr>
                </a:solidFill>
              </a:rPr>
              <a:t>データセットについて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予測と正解の</a:t>
            </a:r>
            <a:r>
              <a:rPr kumimoji="1" lang="en-US" altLang="ja-JP" sz="1400" dirty="0">
                <a:solidFill>
                  <a:schemeClr val="tx1">
                    <a:lumMod val="95000"/>
                    <a:lumOff val="5000"/>
                  </a:schemeClr>
                </a:solidFill>
              </a:rPr>
              <a:t>RMSD</a:t>
            </a:r>
            <a:r>
              <a:rPr kumimoji="1" lang="ja-JP" altLang="en-US" sz="1400" dirty="0">
                <a:solidFill>
                  <a:schemeClr val="tx1">
                    <a:lumMod val="95000"/>
                    <a:lumOff val="5000"/>
                  </a:schemeClr>
                </a:solidFill>
              </a:rPr>
              <a:t>が</a:t>
            </a:r>
            <a:r>
              <a:rPr kumimoji="1" lang="en-US" altLang="ja-JP" sz="1400" dirty="0">
                <a:solidFill>
                  <a:schemeClr val="tx1">
                    <a:lumMod val="95000"/>
                    <a:lumOff val="5000"/>
                  </a:schemeClr>
                </a:solidFill>
              </a:rPr>
              <a:t>2Å</a:t>
            </a:r>
            <a:r>
              <a:rPr kumimoji="1" lang="ja-JP" altLang="en-US" sz="1400" dirty="0">
                <a:solidFill>
                  <a:schemeClr val="tx1">
                    <a:lumMod val="95000"/>
                    <a:lumOff val="5000"/>
                  </a:schemeClr>
                </a:solidFill>
              </a:rPr>
              <a:t>以下だった予測の割合で評価</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(Docking</a:t>
            </a:r>
            <a:r>
              <a:rPr kumimoji="1" lang="ja-JP" altLang="en-US" sz="1400" dirty="0">
                <a:solidFill>
                  <a:schemeClr val="tx1">
                    <a:lumMod val="95000"/>
                    <a:lumOff val="5000"/>
                  </a:schemeClr>
                </a:solidFill>
              </a:rPr>
              <a:t>スコア評価ではよく使われる</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pic>
        <p:nvPicPr>
          <p:cNvPr id="2" name="Picture 2" descr="Extended Data Fig. 4">
            <a:extLst>
              <a:ext uri="{FF2B5EF4-FFF2-40B4-BE49-F238E27FC236}">
                <a16:creationId xmlns:a16="http://schemas.microsoft.com/office/drawing/2014/main" id="{4A5FBD77-BB8F-F699-FC13-4A05D3022F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43" r="35242" b="68156"/>
          <a:stretch/>
        </p:blipFill>
        <p:spPr bwMode="auto">
          <a:xfrm>
            <a:off x="44551" y="2650723"/>
            <a:ext cx="6677025" cy="279143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35FA9F19-791B-FD21-8EE4-D2FA29B8CB39}"/>
              </a:ext>
            </a:extLst>
          </p:cNvPr>
          <p:cNvSpPr txBox="1"/>
          <p:nvPr/>
        </p:nvSpPr>
        <p:spPr>
          <a:xfrm>
            <a:off x="80551" y="5667504"/>
            <a:ext cx="8382000" cy="1019959"/>
          </a:xfrm>
          <a:prstGeom prst="rect">
            <a:avLst/>
          </a:prstGeom>
          <a:noFill/>
        </p:spPr>
        <p:txBody>
          <a:bodyPr wrap="square" rtlCol="0">
            <a:spAutoFit/>
          </a:bodyPr>
          <a:lstStyle/>
          <a:p>
            <a:pPr>
              <a:lnSpc>
                <a:spcPct val="150000"/>
              </a:lnSpc>
            </a:pPr>
            <a:r>
              <a:rPr kumimoji="1" lang="en-US" altLang="ja-JP" sz="1400" dirty="0">
                <a:solidFill>
                  <a:schemeClr val="tx1">
                    <a:lumMod val="95000"/>
                    <a:lumOff val="5000"/>
                  </a:schemeClr>
                </a:solidFill>
              </a:rPr>
              <a:t>RFAA(AF3</a:t>
            </a:r>
            <a:r>
              <a:rPr kumimoji="1" lang="ja-JP" altLang="en-US" sz="1400" dirty="0">
                <a:solidFill>
                  <a:schemeClr val="tx1">
                    <a:lumMod val="95000"/>
                    <a:lumOff val="5000"/>
                  </a:schemeClr>
                </a:solidFill>
              </a:rPr>
              <a:t>と同じくタンパク質構造を使わない</a:t>
            </a:r>
            <a:r>
              <a:rPr kumimoji="1" lang="en-US" altLang="ja-JP" sz="1400" dirty="0">
                <a:solidFill>
                  <a:schemeClr val="tx1">
                    <a:lumMod val="95000"/>
                    <a:lumOff val="5000"/>
                  </a:schemeClr>
                </a:solidFill>
              </a:rPr>
              <a:t>baseline)</a:t>
            </a:r>
            <a:r>
              <a:rPr kumimoji="1" lang="ja-JP" altLang="en-US" sz="1400" dirty="0">
                <a:solidFill>
                  <a:schemeClr val="tx1">
                    <a:lumMod val="95000"/>
                    <a:lumOff val="5000"/>
                  </a:schemeClr>
                </a:solidFill>
              </a:rPr>
              <a:t>を上回る予測精度を示した。</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タンパク質構造や</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それに加えて</a:t>
            </a:r>
            <a:r>
              <a:rPr kumimoji="1" lang="en-US" altLang="ja-JP" sz="1400" dirty="0">
                <a:solidFill>
                  <a:schemeClr val="tx1">
                    <a:lumMod val="95000"/>
                    <a:lumOff val="5000"/>
                  </a:schemeClr>
                </a:solidFill>
              </a:rPr>
              <a:t>pocket</a:t>
            </a:r>
            <a:r>
              <a:rPr kumimoji="1" lang="ja-JP" altLang="en-US" sz="1400" dirty="0">
                <a:solidFill>
                  <a:schemeClr val="tx1">
                    <a:lumMod val="95000"/>
                    <a:lumOff val="5000"/>
                  </a:schemeClr>
                </a:solidFill>
              </a:rPr>
              <a:t>のある残基の情報も使う手法もほとんど上回った。</a:t>
            </a:r>
          </a:p>
          <a:p>
            <a:pPr>
              <a:lnSpc>
                <a:spcPct val="150000"/>
              </a:lnSpc>
            </a:pPr>
            <a:r>
              <a:rPr kumimoji="1" lang="en-US" altLang="ja-JP" sz="1400" dirty="0">
                <a:solidFill>
                  <a:schemeClr val="tx1">
                    <a:lumMod val="95000"/>
                    <a:lumOff val="5000"/>
                  </a:schemeClr>
                </a:solidFill>
              </a:rPr>
              <a:t>AF3</a:t>
            </a:r>
            <a:r>
              <a:rPr kumimoji="1" lang="ja-JP" altLang="en-US" sz="1400" dirty="0">
                <a:solidFill>
                  <a:schemeClr val="tx1">
                    <a:lumMod val="95000"/>
                    <a:lumOff val="5000"/>
                  </a:schemeClr>
                </a:solidFill>
              </a:rPr>
              <a:t>で</a:t>
            </a:r>
            <a:r>
              <a:rPr kumimoji="1" lang="en-US" altLang="ja-JP" sz="1400" dirty="0">
                <a:solidFill>
                  <a:schemeClr val="tx1">
                    <a:lumMod val="95000"/>
                    <a:lumOff val="5000"/>
                  </a:schemeClr>
                </a:solidFill>
              </a:rPr>
              <a:t>pocket</a:t>
            </a:r>
            <a:r>
              <a:rPr kumimoji="1" lang="ja-JP" altLang="en-US" sz="1400" dirty="0">
                <a:solidFill>
                  <a:schemeClr val="tx1">
                    <a:lumMod val="95000"/>
                    <a:lumOff val="5000"/>
                  </a:schemeClr>
                </a:solidFill>
              </a:rPr>
              <a:t>のある残基情報を使うモデルを学習した場合</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全ての手法を上回った。</a:t>
            </a:r>
          </a:p>
        </p:txBody>
      </p:sp>
      <p:sp>
        <p:nvSpPr>
          <p:cNvPr id="16" name="正方形/長方形 15">
            <a:extLst>
              <a:ext uri="{FF2B5EF4-FFF2-40B4-BE49-F238E27FC236}">
                <a16:creationId xmlns:a16="http://schemas.microsoft.com/office/drawing/2014/main" id="{0965FF7E-5252-0A8C-3DCF-3A4678FCAB5A}"/>
              </a:ext>
            </a:extLst>
          </p:cNvPr>
          <p:cNvSpPr/>
          <p:nvPr/>
        </p:nvSpPr>
        <p:spPr>
          <a:xfrm>
            <a:off x="44551" y="2393914"/>
            <a:ext cx="56504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ja-JP" altLang="en-US" sz="1600" b="1" dirty="0"/>
              <a:t>結果</a:t>
            </a:r>
            <a:endParaRPr kumimoji="1" lang="en-US" altLang="ja-JP" sz="1600" b="1" dirty="0"/>
          </a:p>
        </p:txBody>
      </p:sp>
      <p:pic>
        <p:nvPicPr>
          <p:cNvPr id="17" name="Picture 2" descr="Extended Data Fig. 3">
            <a:extLst>
              <a:ext uri="{FF2B5EF4-FFF2-40B4-BE49-F238E27FC236}">
                <a16:creationId xmlns:a16="http://schemas.microsoft.com/office/drawing/2014/main" id="{7746C7DE-0F7C-5AAA-9486-61CE87620B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2" r="68229"/>
          <a:stretch/>
        </p:blipFill>
        <p:spPr bwMode="auto">
          <a:xfrm>
            <a:off x="6826200" y="2657073"/>
            <a:ext cx="2217788" cy="13383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Extended Data Fig. 3">
            <a:extLst>
              <a:ext uri="{FF2B5EF4-FFF2-40B4-BE49-F238E27FC236}">
                <a16:creationId xmlns:a16="http://schemas.microsoft.com/office/drawing/2014/main" id="{3554BE76-A283-24B3-71DB-4221F10045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208" r="34583"/>
          <a:stretch/>
        </p:blipFill>
        <p:spPr bwMode="auto">
          <a:xfrm>
            <a:off x="6826200" y="4089458"/>
            <a:ext cx="2217788" cy="1338320"/>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C7025FEC-087E-2EF4-D4DF-3FCC4A829127}"/>
              </a:ext>
            </a:extLst>
          </p:cNvPr>
          <p:cNvSpPr txBox="1"/>
          <p:nvPr/>
        </p:nvSpPr>
        <p:spPr>
          <a:xfrm>
            <a:off x="7039744" y="2431725"/>
            <a:ext cx="1790700"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予測構造の例</a:t>
            </a:r>
          </a:p>
        </p:txBody>
      </p:sp>
    </p:spTree>
    <p:extLst>
      <p:ext uri="{BB962C8B-B14F-4D97-AF65-F5344CB8AC3E}">
        <p14:creationId xmlns:p14="http://schemas.microsoft.com/office/powerpoint/2010/main" val="250641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F96F1-D51B-14FA-A5D9-AB77B17A7549}"/>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60F24D42-EE32-8DF6-8AF1-009525AB447F}"/>
              </a:ext>
            </a:extLst>
          </p:cNvPr>
          <p:cNvSpPr txBox="1"/>
          <p:nvPr/>
        </p:nvSpPr>
        <p:spPr>
          <a:xfrm>
            <a:off x="80551" y="509220"/>
            <a:ext cx="8838514" cy="369332"/>
          </a:xfrm>
          <a:prstGeom prst="rect">
            <a:avLst/>
          </a:prstGeom>
          <a:noFill/>
        </p:spPr>
        <p:txBody>
          <a:bodyPr wrap="square" rtlCol="0">
            <a:spAutoFit/>
          </a:bodyPr>
          <a:lstStyle/>
          <a:p>
            <a:r>
              <a:rPr kumimoji="1" lang="ja-JP" altLang="en-US" dirty="0">
                <a:solidFill>
                  <a:schemeClr val="tx1">
                    <a:lumMod val="95000"/>
                    <a:lumOff val="5000"/>
                  </a:schemeClr>
                </a:solidFill>
              </a:rPr>
              <a:t>核酸とタンパク質</a:t>
            </a:r>
            <a:r>
              <a:rPr kumimoji="1" lang="en-US" altLang="ja-JP" dirty="0">
                <a:solidFill>
                  <a:schemeClr val="tx1">
                    <a:lumMod val="95000"/>
                    <a:lumOff val="5000"/>
                  </a:schemeClr>
                </a:solidFill>
              </a:rPr>
              <a:t>-</a:t>
            </a:r>
            <a:r>
              <a:rPr kumimoji="1" lang="ja-JP" altLang="en-US" dirty="0">
                <a:solidFill>
                  <a:schemeClr val="tx1">
                    <a:lumMod val="95000"/>
                    <a:lumOff val="5000"/>
                  </a:schemeClr>
                </a:solidFill>
              </a:rPr>
              <a:t>核酸複合体</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E1E67FD7-ECE1-BBF4-6026-A0914ADA1EA4}"/>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12B42319-C29C-AC7D-EEAC-8D160B4BF140}"/>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1,3 </a:t>
            </a:r>
            <a:r>
              <a:rPr kumimoji="1" lang="ja-JP" altLang="en-US" sz="2200" b="1" dirty="0"/>
              <a:t>様々な複合体に対する予測精度</a:t>
            </a:r>
          </a:p>
        </p:txBody>
      </p:sp>
      <p:sp>
        <p:nvSpPr>
          <p:cNvPr id="3" name="テキスト ボックス 2">
            <a:extLst>
              <a:ext uri="{FF2B5EF4-FFF2-40B4-BE49-F238E27FC236}">
                <a16:creationId xmlns:a16="http://schemas.microsoft.com/office/drawing/2014/main" id="{0004862B-CE7E-1D84-8D5E-4F93C9BEB2C9}"/>
              </a:ext>
            </a:extLst>
          </p:cNvPr>
          <p:cNvSpPr txBox="1"/>
          <p:nvPr/>
        </p:nvSpPr>
        <p:spPr>
          <a:xfrm>
            <a:off x="36499" y="880446"/>
            <a:ext cx="3268471"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3</a:t>
            </a:r>
            <a:r>
              <a:rPr kumimoji="1" lang="ja-JP" altLang="en-US" sz="1400" dirty="0">
                <a:solidFill>
                  <a:schemeClr val="tx1">
                    <a:lumMod val="95000"/>
                    <a:lumOff val="5000"/>
                  </a:schemeClr>
                </a:solidFill>
              </a:rPr>
              <a:t>つのデータセットで評価を行った。</a:t>
            </a:r>
          </a:p>
        </p:txBody>
      </p:sp>
      <p:sp>
        <p:nvSpPr>
          <p:cNvPr id="8" name="テキスト ボックス 7">
            <a:extLst>
              <a:ext uri="{FF2B5EF4-FFF2-40B4-BE49-F238E27FC236}">
                <a16:creationId xmlns:a16="http://schemas.microsoft.com/office/drawing/2014/main" id="{FB346DBE-6FD4-C05A-928D-43333BD58715}"/>
              </a:ext>
            </a:extLst>
          </p:cNvPr>
          <p:cNvSpPr txBox="1"/>
          <p:nvPr/>
        </p:nvSpPr>
        <p:spPr>
          <a:xfrm>
            <a:off x="625576" y="3204468"/>
            <a:ext cx="4572000" cy="307777"/>
          </a:xfrm>
          <a:prstGeom prst="rect">
            <a:avLst/>
          </a:prstGeom>
          <a:noFill/>
        </p:spPr>
        <p:txBody>
          <a:bodyPr wrap="square" rtlCol="0">
            <a:spAutoFit/>
          </a:bodyPr>
          <a:lstStyle/>
          <a:p>
            <a:r>
              <a:rPr kumimoji="1" lang="en-US" altLang="ja-JP" sz="1400" dirty="0">
                <a:solidFill>
                  <a:schemeClr val="tx1">
                    <a:lumMod val="95000"/>
                    <a:lumOff val="5000"/>
                  </a:schemeClr>
                </a:solidFill>
              </a:rPr>
              <a:t>RFNA</a:t>
            </a:r>
            <a:r>
              <a:rPr kumimoji="1" lang="ja-JP" altLang="en-US" sz="1400" dirty="0">
                <a:solidFill>
                  <a:schemeClr val="tx1">
                    <a:lumMod val="95000"/>
                    <a:lumOff val="5000"/>
                  </a:schemeClr>
                </a:solidFill>
              </a:rPr>
              <a:t>を上回り</a:t>
            </a:r>
            <a:r>
              <a:rPr kumimoji="1" lang="en-US" altLang="ja-JP" sz="1400" dirty="0">
                <a:solidFill>
                  <a:schemeClr val="tx1">
                    <a:lumMod val="95000"/>
                    <a:lumOff val="5000"/>
                  </a:schemeClr>
                </a:solidFill>
              </a:rPr>
              <a:t>, AIchemy_RNA2</a:t>
            </a:r>
            <a:r>
              <a:rPr kumimoji="1" lang="ja-JP" altLang="en-US" sz="1400" dirty="0">
                <a:solidFill>
                  <a:schemeClr val="tx1">
                    <a:lumMod val="95000"/>
                    <a:lumOff val="5000"/>
                  </a:schemeClr>
                </a:solidFill>
              </a:rPr>
              <a:t>に次ぐ精度となった。</a:t>
            </a:r>
          </a:p>
        </p:txBody>
      </p:sp>
      <p:sp>
        <p:nvSpPr>
          <p:cNvPr id="16" name="テキスト ボックス 15">
            <a:extLst>
              <a:ext uri="{FF2B5EF4-FFF2-40B4-BE49-F238E27FC236}">
                <a16:creationId xmlns:a16="http://schemas.microsoft.com/office/drawing/2014/main" id="{4E02C396-7411-C056-37FC-DC94AC58E379}"/>
              </a:ext>
            </a:extLst>
          </p:cNvPr>
          <p:cNvSpPr txBox="1"/>
          <p:nvPr/>
        </p:nvSpPr>
        <p:spPr>
          <a:xfrm>
            <a:off x="162609" y="1194849"/>
            <a:ext cx="6063417" cy="307777"/>
          </a:xfrm>
          <a:prstGeom prst="rect">
            <a:avLst/>
          </a:prstGeom>
          <a:noFill/>
        </p:spPr>
        <p:txBody>
          <a:bodyPr wrap="square" rtlCol="0">
            <a:spAutoFit/>
          </a:bodyPr>
          <a:lstStyle/>
          <a:p>
            <a:r>
              <a:rPr kumimoji="1" lang="en-US" altLang="ja-JP" sz="1400" dirty="0">
                <a:solidFill>
                  <a:schemeClr val="tx1">
                    <a:lumMod val="95000"/>
                    <a:lumOff val="5000"/>
                  </a:schemeClr>
                </a:solidFill>
              </a:rPr>
              <a:t>1. PDB</a:t>
            </a:r>
            <a:r>
              <a:rPr kumimoji="1" lang="ja-JP" altLang="en-US" sz="1400" dirty="0">
                <a:solidFill>
                  <a:schemeClr val="tx1">
                    <a:lumMod val="95000"/>
                    <a:lumOff val="5000"/>
                  </a:schemeClr>
                </a:solidFill>
              </a:rPr>
              <a:t>テストデータのタンパク質と核酸の複合体</a:t>
            </a:r>
          </a:p>
        </p:txBody>
      </p:sp>
      <p:sp>
        <p:nvSpPr>
          <p:cNvPr id="17" name="テキスト ボックス 16">
            <a:extLst>
              <a:ext uri="{FF2B5EF4-FFF2-40B4-BE49-F238E27FC236}">
                <a16:creationId xmlns:a16="http://schemas.microsoft.com/office/drawing/2014/main" id="{F92B5741-A882-B791-EDE2-7ABCFDB918D1}"/>
              </a:ext>
            </a:extLst>
          </p:cNvPr>
          <p:cNvSpPr txBox="1"/>
          <p:nvPr/>
        </p:nvSpPr>
        <p:spPr>
          <a:xfrm>
            <a:off x="162609" y="1488294"/>
            <a:ext cx="6063417" cy="307777"/>
          </a:xfrm>
          <a:prstGeom prst="rect">
            <a:avLst/>
          </a:prstGeom>
          <a:noFill/>
        </p:spPr>
        <p:txBody>
          <a:bodyPr wrap="square" rtlCol="0">
            <a:spAutoFit/>
          </a:bodyPr>
          <a:lstStyle/>
          <a:p>
            <a:r>
              <a:rPr kumimoji="1" lang="en-US" altLang="ja-JP" sz="1400" dirty="0">
                <a:solidFill>
                  <a:schemeClr val="tx1">
                    <a:lumMod val="95000"/>
                    <a:lumOff val="5000"/>
                  </a:schemeClr>
                </a:solidFill>
              </a:rPr>
              <a:t>2. CASP15</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RNA</a:t>
            </a:r>
            <a:r>
              <a:rPr kumimoji="1" lang="ja-JP" altLang="en-US" sz="1400" dirty="0">
                <a:solidFill>
                  <a:schemeClr val="tx1">
                    <a:lumMod val="95000"/>
                    <a:lumOff val="5000"/>
                  </a:schemeClr>
                </a:solidFill>
              </a:rPr>
              <a:t>部門の利用可能なデータ</a:t>
            </a:r>
          </a:p>
        </p:txBody>
      </p:sp>
      <p:sp>
        <p:nvSpPr>
          <p:cNvPr id="18" name="テキスト ボックス 17">
            <a:extLst>
              <a:ext uri="{FF2B5EF4-FFF2-40B4-BE49-F238E27FC236}">
                <a16:creationId xmlns:a16="http://schemas.microsoft.com/office/drawing/2014/main" id="{3D432EA1-E1D6-CA01-998D-A462B9312919}"/>
              </a:ext>
            </a:extLst>
          </p:cNvPr>
          <p:cNvSpPr txBox="1"/>
          <p:nvPr/>
        </p:nvSpPr>
        <p:spPr>
          <a:xfrm>
            <a:off x="36499" y="2054973"/>
            <a:ext cx="3268471"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比較対象のモデル</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
        <p:nvSpPr>
          <p:cNvPr id="19" name="テキスト ボックス 18">
            <a:extLst>
              <a:ext uri="{FF2B5EF4-FFF2-40B4-BE49-F238E27FC236}">
                <a16:creationId xmlns:a16="http://schemas.microsoft.com/office/drawing/2014/main" id="{CEE931A1-FEFB-A266-ECA8-A51CC52B672F}"/>
              </a:ext>
            </a:extLst>
          </p:cNvPr>
          <p:cNvSpPr txBox="1"/>
          <p:nvPr/>
        </p:nvSpPr>
        <p:spPr>
          <a:xfrm>
            <a:off x="171673" y="2369376"/>
            <a:ext cx="6063417" cy="307777"/>
          </a:xfrm>
          <a:prstGeom prst="rect">
            <a:avLst/>
          </a:prstGeom>
          <a:noFill/>
        </p:spPr>
        <p:txBody>
          <a:bodyPr wrap="square" rtlCol="0">
            <a:spAutoFit/>
          </a:bodyPr>
          <a:lstStyle/>
          <a:p>
            <a:r>
              <a:rPr kumimoji="1" lang="en-US" altLang="ja-JP" sz="1400" dirty="0">
                <a:solidFill>
                  <a:schemeClr val="tx1">
                    <a:lumMod val="95000"/>
                    <a:lumOff val="5000"/>
                  </a:schemeClr>
                </a:solidFill>
              </a:rPr>
              <a:t>1. RoseTTAFold2NA: RFAA</a:t>
            </a:r>
            <a:r>
              <a:rPr kumimoji="1" lang="ja-JP" altLang="en-US" sz="1400" dirty="0">
                <a:solidFill>
                  <a:schemeClr val="tx1">
                    <a:lumMod val="95000"/>
                    <a:lumOff val="5000"/>
                  </a:schemeClr>
                </a:solidFill>
              </a:rPr>
              <a:t>の前身で</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核酸複合体予測に特化したモデル</a:t>
            </a:r>
          </a:p>
        </p:txBody>
      </p:sp>
      <p:sp>
        <p:nvSpPr>
          <p:cNvPr id="20" name="テキスト ボックス 19">
            <a:extLst>
              <a:ext uri="{FF2B5EF4-FFF2-40B4-BE49-F238E27FC236}">
                <a16:creationId xmlns:a16="http://schemas.microsoft.com/office/drawing/2014/main" id="{E5086AFE-3DA9-1713-C860-7D4CD00F79E3}"/>
              </a:ext>
            </a:extLst>
          </p:cNvPr>
          <p:cNvSpPr txBox="1"/>
          <p:nvPr/>
        </p:nvSpPr>
        <p:spPr>
          <a:xfrm>
            <a:off x="171673" y="2662821"/>
            <a:ext cx="8277771" cy="307777"/>
          </a:xfrm>
          <a:prstGeom prst="rect">
            <a:avLst/>
          </a:prstGeom>
          <a:noFill/>
        </p:spPr>
        <p:txBody>
          <a:bodyPr wrap="square" rtlCol="0">
            <a:spAutoFit/>
          </a:bodyPr>
          <a:lstStyle/>
          <a:p>
            <a:r>
              <a:rPr kumimoji="1" lang="en-US" altLang="ja-JP" sz="1400" dirty="0">
                <a:solidFill>
                  <a:schemeClr val="tx1">
                    <a:lumMod val="95000"/>
                    <a:lumOff val="5000"/>
                  </a:schemeClr>
                </a:solidFill>
              </a:rPr>
              <a:t>2. AIchemy_RNA2: CASP15</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RNA</a:t>
            </a:r>
            <a:r>
              <a:rPr kumimoji="1" lang="ja-JP" altLang="en-US" sz="1400" dirty="0">
                <a:solidFill>
                  <a:schemeClr val="tx1">
                    <a:lumMod val="95000"/>
                    <a:lumOff val="5000"/>
                  </a:schemeClr>
                </a:solidFill>
              </a:rPr>
              <a:t>部門の最善モデル</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人間による出力の選別を行っている</a:t>
            </a:r>
            <a:r>
              <a:rPr kumimoji="1" lang="en-US" altLang="ja-JP" sz="1400" dirty="0">
                <a:solidFill>
                  <a:schemeClr val="tx1">
                    <a:lumMod val="95000"/>
                    <a:lumOff val="5000"/>
                  </a:schemeClr>
                </a:solidFill>
              </a:rPr>
              <a:t>?) </a:t>
            </a:r>
            <a:endParaRPr kumimoji="1" lang="ja-JP" altLang="en-US" sz="1400" dirty="0">
              <a:solidFill>
                <a:schemeClr val="tx1">
                  <a:lumMod val="95000"/>
                  <a:lumOff val="5000"/>
                </a:schemeClr>
              </a:solidFill>
            </a:endParaRPr>
          </a:p>
        </p:txBody>
      </p:sp>
      <p:sp>
        <p:nvSpPr>
          <p:cNvPr id="22" name="テキスト ボックス 21">
            <a:extLst>
              <a:ext uri="{FF2B5EF4-FFF2-40B4-BE49-F238E27FC236}">
                <a16:creationId xmlns:a16="http://schemas.microsoft.com/office/drawing/2014/main" id="{C6F4EA5E-25FA-E677-3848-07B4AFF525F7}"/>
              </a:ext>
            </a:extLst>
          </p:cNvPr>
          <p:cNvSpPr txBox="1"/>
          <p:nvPr/>
        </p:nvSpPr>
        <p:spPr>
          <a:xfrm>
            <a:off x="4570425" y="859256"/>
            <a:ext cx="2592501"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評価指標</a:t>
            </a:r>
            <a:r>
              <a:rPr kumimoji="1" lang="en-US" altLang="ja-JP" sz="1400" dirty="0">
                <a:solidFill>
                  <a:schemeClr val="tx1">
                    <a:lumMod val="95000"/>
                    <a:lumOff val="5000"/>
                  </a:schemeClr>
                </a:solidFill>
              </a:rPr>
              <a:t>: interface LDDT</a:t>
            </a:r>
            <a:endParaRPr kumimoji="1" lang="ja-JP" altLang="en-US" sz="1400" dirty="0">
              <a:solidFill>
                <a:schemeClr val="tx1">
                  <a:lumMod val="95000"/>
                  <a:lumOff val="5000"/>
                </a:schemeClr>
              </a:solidFill>
            </a:endParaRPr>
          </a:p>
        </p:txBody>
      </p:sp>
      <p:sp>
        <p:nvSpPr>
          <p:cNvPr id="23" name="テキスト ボックス 22">
            <a:extLst>
              <a:ext uri="{FF2B5EF4-FFF2-40B4-BE49-F238E27FC236}">
                <a16:creationId xmlns:a16="http://schemas.microsoft.com/office/drawing/2014/main" id="{2549CEFD-7F20-3A8E-1321-24F792A6B60D}"/>
              </a:ext>
            </a:extLst>
          </p:cNvPr>
          <p:cNvSpPr txBox="1"/>
          <p:nvPr/>
        </p:nvSpPr>
        <p:spPr>
          <a:xfrm>
            <a:off x="4698111" y="1155289"/>
            <a:ext cx="4409390" cy="738664"/>
          </a:xfrm>
          <a:prstGeom prst="rect">
            <a:avLst/>
          </a:prstGeom>
          <a:noFill/>
        </p:spPr>
        <p:txBody>
          <a:bodyPr wrap="square" rtlCol="0">
            <a:spAutoFit/>
          </a:bodyPr>
          <a:lstStyle/>
          <a:p>
            <a:r>
              <a:rPr kumimoji="1" lang="ja-JP" altLang="en-US" sz="1400" dirty="0">
                <a:solidFill>
                  <a:schemeClr val="tx1">
                    <a:lumMod val="95000"/>
                    <a:lumOff val="5000"/>
                  </a:schemeClr>
                </a:solidFill>
              </a:rPr>
              <a:t>タンパク質と核酸の一定距離以下の原子ペアのうち</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その距離を誤差一定以下で予測できたものの割合</a:t>
            </a:r>
            <a:endParaRPr kumimoji="1" lang="en-US" altLang="ja-JP" sz="1400" dirty="0">
              <a:solidFill>
                <a:schemeClr val="tx1">
                  <a:lumMod val="95000"/>
                  <a:lumOff val="5000"/>
                </a:schemeClr>
              </a:solidFill>
            </a:endParaRPr>
          </a:p>
          <a:p>
            <a:r>
              <a:rPr kumimoji="1" lang="en-US" altLang="ja-JP" sz="1400" dirty="0">
                <a:solidFill>
                  <a:schemeClr val="tx1">
                    <a:lumMod val="95000"/>
                    <a:lumOff val="5000"/>
                  </a:schemeClr>
                </a:solidFill>
              </a:rPr>
              <a:t>(AF2</a:t>
            </a:r>
            <a:r>
              <a:rPr kumimoji="1" lang="ja-JP" altLang="en-US" sz="1400" dirty="0">
                <a:solidFill>
                  <a:schemeClr val="tx1">
                    <a:lumMod val="95000"/>
                    <a:lumOff val="5000"/>
                  </a:schemeClr>
                </a:solidFill>
              </a:rPr>
              <a:t>等でも用いている</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grpSp>
        <p:nvGrpSpPr>
          <p:cNvPr id="32" name="グループ化 31">
            <a:extLst>
              <a:ext uri="{FF2B5EF4-FFF2-40B4-BE49-F238E27FC236}">
                <a16:creationId xmlns:a16="http://schemas.microsoft.com/office/drawing/2014/main" id="{EDD1C92A-D1D5-4958-5109-BA67CB917236}"/>
              </a:ext>
            </a:extLst>
          </p:cNvPr>
          <p:cNvGrpSpPr/>
          <p:nvPr/>
        </p:nvGrpSpPr>
        <p:grpSpPr>
          <a:xfrm>
            <a:off x="247649" y="3806929"/>
            <a:ext cx="3266583" cy="3047572"/>
            <a:chOff x="998516" y="3780786"/>
            <a:chExt cx="3344392" cy="3157782"/>
          </a:xfrm>
        </p:grpSpPr>
        <p:pic>
          <p:nvPicPr>
            <p:cNvPr id="5" name="Picture 2" descr="Fig. 1">
              <a:extLst>
                <a:ext uri="{FF2B5EF4-FFF2-40B4-BE49-F238E27FC236}">
                  <a16:creationId xmlns:a16="http://schemas.microsoft.com/office/drawing/2014/main" id="{CD5E759A-D457-44EF-1D2E-7BBE53C532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12" t="34406" r="49991" b="31667"/>
            <a:stretch/>
          </p:blipFill>
          <p:spPr bwMode="auto">
            <a:xfrm>
              <a:off x="1279184" y="3780786"/>
              <a:ext cx="3063724" cy="3157782"/>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CFF7383B-AF75-2D9B-2A87-EF82C2A7967A}"/>
                </a:ext>
              </a:extLst>
            </p:cNvPr>
            <p:cNvSpPr txBox="1"/>
            <p:nvPr/>
          </p:nvSpPr>
          <p:spPr>
            <a:xfrm rot="16200000">
              <a:off x="327609" y="4906774"/>
              <a:ext cx="1618813" cy="276999"/>
            </a:xfrm>
            <a:prstGeom prst="rect">
              <a:avLst/>
            </a:prstGeom>
            <a:noFill/>
          </p:spPr>
          <p:txBody>
            <a:bodyPr wrap="square" rtlCol="0">
              <a:spAutoFit/>
            </a:bodyPr>
            <a:lstStyle/>
            <a:p>
              <a:pPr algn="ctr"/>
              <a:r>
                <a:rPr kumimoji="1" lang="en-US" altLang="ja-JP" sz="1200" dirty="0">
                  <a:solidFill>
                    <a:schemeClr val="tx1">
                      <a:lumMod val="95000"/>
                      <a:lumOff val="5000"/>
                    </a:schemeClr>
                  </a:solidFill>
                </a:rPr>
                <a:t>Interface LDDT</a:t>
              </a:r>
              <a:endParaRPr kumimoji="1" lang="ja-JP" altLang="en-US" sz="1200" dirty="0">
                <a:solidFill>
                  <a:schemeClr val="tx1">
                    <a:lumMod val="95000"/>
                    <a:lumOff val="5000"/>
                  </a:schemeClr>
                </a:solidFill>
              </a:endParaRPr>
            </a:p>
          </p:txBody>
        </p:sp>
      </p:grpSp>
      <p:sp>
        <p:nvSpPr>
          <p:cNvPr id="27" name="正方形/長方形 26">
            <a:extLst>
              <a:ext uri="{FF2B5EF4-FFF2-40B4-BE49-F238E27FC236}">
                <a16:creationId xmlns:a16="http://schemas.microsoft.com/office/drawing/2014/main" id="{8CDAB93D-1FEC-F574-0492-C50F71FC7B29}"/>
              </a:ext>
            </a:extLst>
          </p:cNvPr>
          <p:cNvSpPr/>
          <p:nvPr/>
        </p:nvSpPr>
        <p:spPr>
          <a:xfrm>
            <a:off x="60527" y="3199081"/>
            <a:ext cx="56504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ja-JP" altLang="en-US" sz="1600" b="1" dirty="0"/>
              <a:t>結果</a:t>
            </a:r>
            <a:endParaRPr kumimoji="1" lang="en-US" altLang="ja-JP" sz="1600" b="1" dirty="0"/>
          </a:p>
        </p:txBody>
      </p:sp>
      <p:pic>
        <p:nvPicPr>
          <p:cNvPr id="28" name="Picture 2" descr="Extended Data Fig. 5">
            <a:extLst>
              <a:ext uri="{FF2B5EF4-FFF2-40B4-BE49-F238E27FC236}">
                <a16:creationId xmlns:a16="http://schemas.microsoft.com/office/drawing/2014/main" id="{39B2C806-64DC-D813-7017-2407FA1155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205" t="3219" r="12288" b="63195"/>
          <a:stretch/>
        </p:blipFill>
        <p:spPr bwMode="auto">
          <a:xfrm>
            <a:off x="3571100" y="3777183"/>
            <a:ext cx="2387390" cy="307731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Extended Data Fig. 5">
            <a:extLst>
              <a:ext uri="{FF2B5EF4-FFF2-40B4-BE49-F238E27FC236}">
                <a16:creationId xmlns:a16="http://schemas.microsoft.com/office/drawing/2014/main" id="{5B522B98-FF35-2E93-B8C2-79289C74FD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523" t="15227" b="80884"/>
          <a:stretch/>
        </p:blipFill>
        <p:spPr bwMode="auto">
          <a:xfrm>
            <a:off x="3022909" y="3695377"/>
            <a:ext cx="982647" cy="266700"/>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2B393974-7E10-49BB-FADC-34166105516D}"/>
              </a:ext>
            </a:extLst>
          </p:cNvPr>
          <p:cNvSpPr txBox="1"/>
          <p:nvPr/>
        </p:nvSpPr>
        <p:spPr>
          <a:xfrm>
            <a:off x="162609" y="1786187"/>
            <a:ext cx="6063417" cy="307777"/>
          </a:xfrm>
          <a:prstGeom prst="rect">
            <a:avLst/>
          </a:prstGeom>
          <a:noFill/>
        </p:spPr>
        <p:txBody>
          <a:bodyPr wrap="square" rtlCol="0">
            <a:spAutoFit/>
          </a:bodyPr>
          <a:lstStyle/>
          <a:p>
            <a:r>
              <a:rPr kumimoji="1" lang="en-US" altLang="ja-JP" sz="1400" dirty="0">
                <a:solidFill>
                  <a:schemeClr val="tx1">
                    <a:lumMod val="95000"/>
                    <a:lumOff val="5000"/>
                  </a:schemeClr>
                </a:solidFill>
              </a:rPr>
              <a:t>3. PDB</a:t>
            </a:r>
            <a:r>
              <a:rPr kumimoji="1" lang="ja-JP" altLang="en-US" sz="1400" dirty="0">
                <a:solidFill>
                  <a:schemeClr val="tx1">
                    <a:lumMod val="95000"/>
                    <a:lumOff val="5000"/>
                  </a:schemeClr>
                </a:solidFill>
              </a:rPr>
              <a:t>テストデータの核酸のみの構造</a:t>
            </a:r>
          </a:p>
        </p:txBody>
      </p:sp>
      <p:sp>
        <p:nvSpPr>
          <p:cNvPr id="33" name="テキスト ボックス 32">
            <a:extLst>
              <a:ext uri="{FF2B5EF4-FFF2-40B4-BE49-F238E27FC236}">
                <a16:creationId xmlns:a16="http://schemas.microsoft.com/office/drawing/2014/main" id="{B971FC60-5456-50BE-889E-FB4A52F2235F}"/>
              </a:ext>
            </a:extLst>
          </p:cNvPr>
          <p:cNvSpPr txBox="1"/>
          <p:nvPr/>
        </p:nvSpPr>
        <p:spPr>
          <a:xfrm>
            <a:off x="6658744" y="3549994"/>
            <a:ext cx="1790700"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予測構造の例</a:t>
            </a:r>
          </a:p>
        </p:txBody>
      </p:sp>
      <p:pic>
        <p:nvPicPr>
          <p:cNvPr id="35" name="Picture 2" descr="Fig. 1">
            <a:extLst>
              <a:ext uri="{FF2B5EF4-FFF2-40B4-BE49-F238E27FC236}">
                <a16:creationId xmlns:a16="http://schemas.microsoft.com/office/drawing/2014/main" id="{33A79E1C-D0F8-34C9-F2EC-283BC3094B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4" r="61587" b="70304"/>
          <a:stretch/>
        </p:blipFill>
        <p:spPr bwMode="auto">
          <a:xfrm>
            <a:off x="6235090" y="3962198"/>
            <a:ext cx="2728495" cy="203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853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50EC2-C845-C8DA-9230-69C3432E3A2D}"/>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31C7BCDB-5942-616A-B1BA-2A7DC6408F6A}"/>
              </a:ext>
            </a:extLst>
          </p:cNvPr>
          <p:cNvSpPr txBox="1"/>
          <p:nvPr/>
        </p:nvSpPr>
        <p:spPr>
          <a:xfrm>
            <a:off x="80551" y="509220"/>
            <a:ext cx="8838514" cy="369332"/>
          </a:xfrm>
          <a:prstGeom prst="rect">
            <a:avLst/>
          </a:prstGeom>
          <a:noFill/>
        </p:spPr>
        <p:txBody>
          <a:bodyPr wrap="square" rtlCol="0">
            <a:spAutoFit/>
          </a:bodyPr>
          <a:lstStyle/>
          <a:p>
            <a:r>
              <a:rPr kumimoji="1" lang="ja-JP" altLang="en-US" dirty="0">
                <a:solidFill>
                  <a:schemeClr val="tx1">
                    <a:lumMod val="95000"/>
                    <a:lumOff val="5000"/>
                  </a:schemeClr>
                </a:solidFill>
              </a:rPr>
              <a:t>共有結合修飾</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A7744A05-677D-D9C6-9827-AF146C790AF9}"/>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65804A01-70E4-A5AC-D2EC-CFD398D659AB}"/>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1,3 </a:t>
            </a:r>
            <a:r>
              <a:rPr kumimoji="1" lang="ja-JP" altLang="en-US" sz="2200" b="1" dirty="0"/>
              <a:t>様々な複合体に対する予測精度</a:t>
            </a:r>
          </a:p>
        </p:txBody>
      </p:sp>
      <p:pic>
        <p:nvPicPr>
          <p:cNvPr id="2" name="Picture 2" descr="Fig. 1">
            <a:extLst>
              <a:ext uri="{FF2B5EF4-FFF2-40B4-BE49-F238E27FC236}">
                <a16:creationId xmlns:a16="http://schemas.microsoft.com/office/drawing/2014/main" id="{FD07A74A-360D-110D-5673-CE34C8F558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9" t="34584" r="23956" b="30694"/>
          <a:stretch/>
        </p:blipFill>
        <p:spPr bwMode="auto">
          <a:xfrm>
            <a:off x="44551" y="914400"/>
            <a:ext cx="2305050" cy="23812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0867CF66-D666-269D-15CE-EC620146C6AD}"/>
              </a:ext>
            </a:extLst>
          </p:cNvPr>
          <p:cNvSpPr txBox="1"/>
          <p:nvPr/>
        </p:nvSpPr>
        <p:spPr>
          <a:xfrm>
            <a:off x="2414176" y="865286"/>
            <a:ext cx="6675748"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PDB</a:t>
            </a:r>
            <a:r>
              <a:rPr kumimoji="1" lang="ja-JP" altLang="en-US" sz="1400" dirty="0">
                <a:solidFill>
                  <a:schemeClr val="tx1">
                    <a:lumMod val="95000"/>
                    <a:lumOff val="5000"/>
                  </a:schemeClr>
                </a:solidFill>
              </a:rPr>
              <a:t>のテストデータのうち</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リガンドや糖鎖が共有結合している構造について</a:t>
            </a:r>
            <a:r>
              <a:rPr kumimoji="1" lang="en-US" altLang="ja-JP" sz="1400" dirty="0">
                <a:solidFill>
                  <a:schemeClr val="tx1">
                    <a:lumMod val="95000"/>
                    <a:lumOff val="5000"/>
                  </a:schemeClr>
                </a:solidFill>
              </a:rPr>
              <a:t>, RMSD</a:t>
            </a:r>
            <a:r>
              <a:rPr kumimoji="1" lang="ja-JP" altLang="en-US" sz="1400" dirty="0">
                <a:solidFill>
                  <a:schemeClr val="tx1">
                    <a:lumMod val="95000"/>
                    <a:lumOff val="5000"/>
                  </a:schemeClr>
                </a:solidFill>
              </a:rPr>
              <a:t>が</a:t>
            </a:r>
            <a:r>
              <a:rPr kumimoji="1" lang="en-US" altLang="ja-JP" sz="1400" dirty="0">
                <a:solidFill>
                  <a:schemeClr val="tx1">
                    <a:lumMod val="95000"/>
                    <a:lumOff val="5000"/>
                  </a:schemeClr>
                </a:solidFill>
              </a:rPr>
              <a:t>2Å</a:t>
            </a:r>
            <a:r>
              <a:rPr kumimoji="1" lang="ja-JP" altLang="en-US" sz="1400" dirty="0">
                <a:solidFill>
                  <a:schemeClr val="tx1">
                    <a:lumMod val="95000"/>
                    <a:lumOff val="5000"/>
                  </a:schemeClr>
                </a:solidFill>
              </a:rPr>
              <a:t>以下だったものの割合を表示</a:t>
            </a:r>
          </a:p>
        </p:txBody>
      </p:sp>
      <p:sp>
        <p:nvSpPr>
          <p:cNvPr id="6" name="テキスト ボックス 5">
            <a:extLst>
              <a:ext uri="{FF2B5EF4-FFF2-40B4-BE49-F238E27FC236}">
                <a16:creationId xmlns:a16="http://schemas.microsoft.com/office/drawing/2014/main" id="{3BDB1E47-1931-9531-234F-F4F57E7C50FD}"/>
              </a:ext>
            </a:extLst>
          </p:cNvPr>
          <p:cNvSpPr txBox="1"/>
          <p:nvPr/>
        </p:nvSpPr>
        <p:spPr>
          <a:xfrm>
            <a:off x="80550" y="3445798"/>
            <a:ext cx="4491449" cy="369332"/>
          </a:xfrm>
          <a:prstGeom prst="rect">
            <a:avLst/>
          </a:prstGeom>
          <a:noFill/>
        </p:spPr>
        <p:txBody>
          <a:bodyPr wrap="square" rtlCol="0">
            <a:spAutoFit/>
          </a:bodyPr>
          <a:lstStyle/>
          <a:p>
            <a:r>
              <a:rPr kumimoji="1" lang="ja-JP" altLang="en-US" dirty="0">
                <a:solidFill>
                  <a:schemeClr val="tx1">
                    <a:lumMod val="95000"/>
                    <a:lumOff val="5000"/>
                  </a:schemeClr>
                </a:solidFill>
              </a:rPr>
              <a:t>タンパク質の単量体と複合体</a:t>
            </a:r>
            <a:endParaRPr kumimoji="1" lang="en-US" altLang="ja-JP" dirty="0">
              <a:solidFill>
                <a:schemeClr val="tx1">
                  <a:lumMod val="95000"/>
                  <a:lumOff val="5000"/>
                </a:schemeClr>
              </a:solidFill>
            </a:endParaRPr>
          </a:p>
        </p:txBody>
      </p:sp>
      <p:sp>
        <p:nvSpPr>
          <p:cNvPr id="7" name="正方形/長方形 6">
            <a:extLst>
              <a:ext uri="{FF2B5EF4-FFF2-40B4-BE49-F238E27FC236}">
                <a16:creationId xmlns:a16="http://schemas.microsoft.com/office/drawing/2014/main" id="{F04ABD54-53E4-3341-7CC7-1949C434ABD1}"/>
              </a:ext>
            </a:extLst>
          </p:cNvPr>
          <p:cNvSpPr/>
          <p:nvPr/>
        </p:nvSpPr>
        <p:spPr>
          <a:xfrm>
            <a:off x="44551" y="3467701"/>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9" name="正方形/長方形 8">
            <a:extLst>
              <a:ext uri="{FF2B5EF4-FFF2-40B4-BE49-F238E27FC236}">
                <a16:creationId xmlns:a16="http://schemas.microsoft.com/office/drawing/2014/main" id="{999E4925-2390-09DC-FAA8-3A5BD28A5E20}"/>
              </a:ext>
            </a:extLst>
          </p:cNvPr>
          <p:cNvSpPr/>
          <p:nvPr/>
        </p:nvSpPr>
        <p:spPr>
          <a:xfrm>
            <a:off x="2482951" y="1678628"/>
            <a:ext cx="56504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ja-JP" altLang="en-US" sz="1600" b="1" dirty="0"/>
              <a:t>結果</a:t>
            </a:r>
            <a:endParaRPr kumimoji="1" lang="en-US" altLang="ja-JP" sz="1600" b="1" dirty="0"/>
          </a:p>
        </p:txBody>
      </p:sp>
      <p:sp>
        <p:nvSpPr>
          <p:cNvPr id="10" name="テキスト ボックス 9">
            <a:extLst>
              <a:ext uri="{FF2B5EF4-FFF2-40B4-BE49-F238E27FC236}">
                <a16:creationId xmlns:a16="http://schemas.microsoft.com/office/drawing/2014/main" id="{980CD88D-D0BA-FD46-9322-BF4662F7B476}"/>
              </a:ext>
            </a:extLst>
          </p:cNvPr>
          <p:cNvSpPr txBox="1"/>
          <p:nvPr/>
        </p:nvSpPr>
        <p:spPr>
          <a:xfrm>
            <a:off x="2423701" y="1989930"/>
            <a:ext cx="6675748"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共有結合修飾についても正確に予測できた。</a:t>
            </a:r>
          </a:p>
        </p:txBody>
      </p:sp>
      <p:pic>
        <p:nvPicPr>
          <p:cNvPr id="11" name="Picture 2" descr="Fig. 1">
            <a:extLst>
              <a:ext uri="{FF2B5EF4-FFF2-40B4-BE49-F238E27FC236}">
                <a16:creationId xmlns:a16="http://schemas.microsoft.com/office/drawing/2014/main" id="{87E2AF56-F5B7-2A92-D513-228EBE1265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475" t="34305" b="31806"/>
          <a:stretch/>
        </p:blipFill>
        <p:spPr bwMode="auto">
          <a:xfrm>
            <a:off x="34925" y="3815130"/>
            <a:ext cx="2395515" cy="2673045"/>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9792E935-7CE7-A149-FE3D-1E1245DA7FAA}"/>
              </a:ext>
            </a:extLst>
          </p:cNvPr>
          <p:cNvSpPr txBox="1"/>
          <p:nvPr/>
        </p:nvSpPr>
        <p:spPr>
          <a:xfrm>
            <a:off x="2396815" y="3855264"/>
            <a:ext cx="6675748" cy="95410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PDB</a:t>
            </a:r>
            <a:r>
              <a:rPr kumimoji="1" lang="ja-JP" altLang="en-US" sz="1400" dirty="0">
                <a:solidFill>
                  <a:schemeClr val="tx1">
                    <a:lumMod val="95000"/>
                    <a:lumOff val="5000"/>
                  </a:schemeClr>
                </a:solidFill>
              </a:rPr>
              <a:t>のテストデータのうち</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単量体 </a:t>
            </a:r>
            <a:r>
              <a:rPr kumimoji="1" lang="en-US" altLang="ja-JP" sz="1400" dirty="0">
                <a:solidFill>
                  <a:schemeClr val="tx1">
                    <a:lumMod val="95000"/>
                    <a:lumOff val="5000"/>
                  </a:schemeClr>
                </a:solidFill>
              </a:rPr>
              <a:t>‥ LDDT</a:t>
            </a:r>
          </a:p>
          <a:p>
            <a:r>
              <a:rPr kumimoji="1" lang="ja-JP" altLang="en-US" sz="1400" dirty="0">
                <a:solidFill>
                  <a:schemeClr val="tx1">
                    <a:lumMod val="95000"/>
                    <a:lumOff val="5000"/>
                  </a:schemeClr>
                </a:solidFill>
              </a:rPr>
              <a:t>　　複合体 </a:t>
            </a:r>
            <a:r>
              <a:rPr kumimoji="1" lang="en-US" altLang="ja-JP" sz="1400" dirty="0">
                <a:solidFill>
                  <a:schemeClr val="tx1">
                    <a:lumMod val="95000"/>
                    <a:lumOff val="5000"/>
                  </a:schemeClr>
                </a:solidFill>
              </a:rPr>
              <a:t>‥ </a:t>
            </a:r>
            <a:r>
              <a:rPr kumimoji="1" lang="en-US" altLang="ja-JP" sz="1400" dirty="0" err="1">
                <a:solidFill>
                  <a:schemeClr val="tx1">
                    <a:lumMod val="95000"/>
                    <a:lumOff val="5000"/>
                  </a:schemeClr>
                </a:solidFill>
              </a:rPr>
              <a:t>DockQ</a:t>
            </a:r>
            <a:r>
              <a:rPr kumimoji="1" lang="en-US" altLang="ja-JP" sz="1400" dirty="0">
                <a:solidFill>
                  <a:schemeClr val="tx1">
                    <a:lumMod val="95000"/>
                    <a:lumOff val="5000"/>
                  </a:schemeClr>
                </a:solidFill>
              </a:rPr>
              <a:t> &gt; 0.23</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中程度の予測結果</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だったものの割合</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を表示</a:t>
            </a:r>
            <a:endParaRPr kumimoji="1" lang="en-US" altLang="ja-JP" sz="1400" dirty="0">
              <a:solidFill>
                <a:schemeClr val="tx1">
                  <a:lumMod val="95000"/>
                  <a:lumOff val="5000"/>
                </a:schemeClr>
              </a:solidFill>
            </a:endParaRPr>
          </a:p>
        </p:txBody>
      </p:sp>
      <p:sp>
        <p:nvSpPr>
          <p:cNvPr id="21" name="正方形/長方形 20">
            <a:extLst>
              <a:ext uri="{FF2B5EF4-FFF2-40B4-BE49-F238E27FC236}">
                <a16:creationId xmlns:a16="http://schemas.microsoft.com/office/drawing/2014/main" id="{36ED1C2E-9A4C-B840-BF76-5FD0ED3F4AF7}"/>
              </a:ext>
            </a:extLst>
          </p:cNvPr>
          <p:cNvSpPr/>
          <p:nvPr/>
        </p:nvSpPr>
        <p:spPr>
          <a:xfrm>
            <a:off x="2499316" y="5446119"/>
            <a:ext cx="56504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ja-JP" altLang="en-US" sz="1600" b="1" dirty="0"/>
              <a:t>結果</a:t>
            </a:r>
            <a:endParaRPr kumimoji="1" lang="en-US" altLang="ja-JP" sz="1600" b="1" dirty="0"/>
          </a:p>
        </p:txBody>
      </p:sp>
      <p:sp>
        <p:nvSpPr>
          <p:cNvPr id="24" name="テキスト ボックス 23">
            <a:extLst>
              <a:ext uri="{FF2B5EF4-FFF2-40B4-BE49-F238E27FC236}">
                <a16:creationId xmlns:a16="http://schemas.microsoft.com/office/drawing/2014/main" id="{24BC05BD-959D-793B-E24B-9B06710EE923}"/>
              </a:ext>
            </a:extLst>
          </p:cNvPr>
          <p:cNvSpPr txBox="1"/>
          <p:nvPr/>
        </p:nvSpPr>
        <p:spPr>
          <a:xfrm>
            <a:off x="2440066" y="5757421"/>
            <a:ext cx="6632497"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全体的に精度が向上し</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特にタンパク質と抗体の複合体構造について精度が大きく向上した。</a:t>
            </a:r>
          </a:p>
        </p:txBody>
      </p:sp>
      <p:sp>
        <p:nvSpPr>
          <p:cNvPr id="26" name="正方形/長方形 25">
            <a:extLst>
              <a:ext uri="{FF2B5EF4-FFF2-40B4-BE49-F238E27FC236}">
                <a16:creationId xmlns:a16="http://schemas.microsoft.com/office/drawing/2014/main" id="{CFC7ED24-E5F3-A649-B68C-6263C3E33F40}"/>
              </a:ext>
            </a:extLst>
          </p:cNvPr>
          <p:cNvSpPr/>
          <p:nvPr/>
        </p:nvSpPr>
        <p:spPr>
          <a:xfrm>
            <a:off x="80550" y="6534583"/>
            <a:ext cx="1436024" cy="45719"/>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1421737E-64E5-5DD3-1358-22ED4C8A5CF4}"/>
              </a:ext>
            </a:extLst>
          </p:cNvPr>
          <p:cNvSpPr/>
          <p:nvPr/>
        </p:nvSpPr>
        <p:spPr>
          <a:xfrm>
            <a:off x="1628341" y="6534582"/>
            <a:ext cx="720000" cy="45719"/>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CEF95364-822B-D03B-0D69-E49EA4432C11}"/>
              </a:ext>
            </a:extLst>
          </p:cNvPr>
          <p:cNvSpPr txBox="1"/>
          <p:nvPr/>
        </p:nvSpPr>
        <p:spPr>
          <a:xfrm>
            <a:off x="306077" y="6580301"/>
            <a:ext cx="890999"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複合体</a:t>
            </a:r>
          </a:p>
        </p:txBody>
      </p:sp>
      <p:sp>
        <p:nvSpPr>
          <p:cNvPr id="36" name="テキスト ボックス 35">
            <a:extLst>
              <a:ext uri="{FF2B5EF4-FFF2-40B4-BE49-F238E27FC236}">
                <a16:creationId xmlns:a16="http://schemas.microsoft.com/office/drawing/2014/main" id="{889BE462-7FC0-CBAA-1898-24A1294802DE}"/>
              </a:ext>
            </a:extLst>
          </p:cNvPr>
          <p:cNvSpPr txBox="1"/>
          <p:nvPr/>
        </p:nvSpPr>
        <p:spPr>
          <a:xfrm>
            <a:off x="1516574" y="6557441"/>
            <a:ext cx="890999"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単量体</a:t>
            </a:r>
          </a:p>
        </p:txBody>
      </p:sp>
      <p:sp>
        <p:nvSpPr>
          <p:cNvPr id="37" name="テキスト ボックス 36">
            <a:extLst>
              <a:ext uri="{FF2B5EF4-FFF2-40B4-BE49-F238E27FC236}">
                <a16:creationId xmlns:a16="http://schemas.microsoft.com/office/drawing/2014/main" id="{99EBA263-8F32-1EF3-7D4E-A506366DE585}"/>
              </a:ext>
            </a:extLst>
          </p:cNvPr>
          <p:cNvSpPr txBox="1"/>
          <p:nvPr/>
        </p:nvSpPr>
        <p:spPr>
          <a:xfrm>
            <a:off x="2423701" y="4838527"/>
            <a:ext cx="6675748"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AF2</a:t>
            </a:r>
            <a:r>
              <a:rPr kumimoji="1" lang="ja-JP" altLang="en-US" sz="1400" dirty="0">
                <a:solidFill>
                  <a:schemeClr val="tx1">
                    <a:lumMod val="95000"/>
                    <a:lumOff val="5000"/>
                  </a:schemeClr>
                </a:solidFill>
              </a:rPr>
              <a:t>を複合体予測に応用した</a:t>
            </a:r>
            <a:r>
              <a:rPr kumimoji="1" lang="en-US" altLang="ja-JP" sz="1400" dirty="0">
                <a:solidFill>
                  <a:schemeClr val="tx1">
                    <a:lumMod val="95000"/>
                    <a:lumOff val="5000"/>
                  </a:schemeClr>
                </a:solidFill>
              </a:rPr>
              <a:t>AlphaFold-Multimer</a:t>
            </a:r>
            <a:r>
              <a:rPr kumimoji="1" lang="ja-JP" altLang="en-US" sz="1400" dirty="0">
                <a:solidFill>
                  <a:schemeClr val="tx1">
                    <a:lumMod val="95000"/>
                    <a:lumOff val="5000"/>
                  </a:schemeClr>
                </a:solidFill>
              </a:rPr>
              <a:t>と比較</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1087197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7993F-38D2-DA81-D5DB-7D71760C9C8C}"/>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4133BE83-4B69-F510-CFE3-3A1F1A6A6DEF}"/>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2B9A6BD0-3FF1-249E-9E8D-9D843231C605}"/>
              </a:ext>
            </a:extLst>
          </p:cNvPr>
          <p:cNvSpPr txBox="1"/>
          <p:nvPr/>
        </p:nvSpPr>
        <p:spPr>
          <a:xfrm>
            <a:off x="1397888" y="2076876"/>
            <a:ext cx="4905375" cy="369332"/>
          </a:xfrm>
          <a:prstGeom prst="rect">
            <a:avLst/>
          </a:prstGeom>
          <a:noFill/>
        </p:spPr>
        <p:txBody>
          <a:bodyPr wrap="square" rtlCol="0">
            <a:spAutoFit/>
          </a:bodyPr>
          <a:lstStyle>
            <a:defPPr>
              <a:defRPr lang="en-US"/>
            </a:defPPr>
            <a:lvl1pPr>
              <a:defRPr kumimoji="1">
                <a:solidFill>
                  <a:schemeClr val="bg1">
                    <a:lumMod val="85000"/>
                  </a:schemeClr>
                </a:solidFill>
              </a:defRPr>
            </a:lvl1pPr>
          </a:lstStyle>
          <a:p>
            <a:r>
              <a:rPr lang="ja-JP" altLang="en-US" dirty="0"/>
              <a:t>様々な複合体に対する予測精度</a:t>
            </a:r>
          </a:p>
        </p:txBody>
      </p:sp>
      <p:sp>
        <p:nvSpPr>
          <p:cNvPr id="11" name="テキスト ボックス 10">
            <a:extLst>
              <a:ext uri="{FF2B5EF4-FFF2-40B4-BE49-F238E27FC236}">
                <a16:creationId xmlns:a16="http://schemas.microsoft.com/office/drawing/2014/main" id="{70A6D751-240B-DEEB-8E9D-6E2583006208}"/>
              </a:ext>
            </a:extLst>
          </p:cNvPr>
          <p:cNvSpPr txBox="1"/>
          <p:nvPr/>
        </p:nvSpPr>
        <p:spPr>
          <a:xfrm>
            <a:off x="1392173" y="3057465"/>
            <a:ext cx="6315544" cy="369332"/>
          </a:xfrm>
          <a:prstGeom prst="rect">
            <a:avLst/>
          </a:prstGeom>
          <a:noFill/>
        </p:spPr>
        <p:txBody>
          <a:bodyPr wrap="square" rtlCol="0">
            <a:spAutoFit/>
          </a:bodyPr>
          <a:lstStyle>
            <a:defPPr>
              <a:defRPr lang="en-US"/>
            </a:defPPr>
            <a:lvl1pPr>
              <a:defRPr kumimoji="1">
                <a:solidFill>
                  <a:schemeClr val="tx1">
                    <a:lumMod val="95000"/>
                    <a:lumOff val="5000"/>
                  </a:schemeClr>
                </a:solidFill>
              </a:defRPr>
            </a:lvl1pPr>
          </a:lstStyle>
          <a:p>
            <a:r>
              <a:rPr lang="ja-JP" altLang="en-US" dirty="0"/>
              <a:t>予測の信頼性評価</a:t>
            </a:r>
          </a:p>
        </p:txBody>
      </p:sp>
      <p:sp>
        <p:nvSpPr>
          <p:cNvPr id="12" name="テキスト ボックス 11">
            <a:extLst>
              <a:ext uri="{FF2B5EF4-FFF2-40B4-BE49-F238E27FC236}">
                <a16:creationId xmlns:a16="http://schemas.microsoft.com/office/drawing/2014/main" id="{EC7E7E57-8150-5BD4-293F-D31895D11043}"/>
              </a:ext>
            </a:extLst>
          </p:cNvPr>
          <p:cNvSpPr txBox="1"/>
          <p:nvPr/>
        </p:nvSpPr>
        <p:spPr>
          <a:xfrm>
            <a:off x="1392174" y="4038054"/>
            <a:ext cx="6315544" cy="369332"/>
          </a:xfrm>
          <a:prstGeom prst="rect">
            <a:avLst/>
          </a:prstGeom>
          <a:noFill/>
        </p:spPr>
        <p:txBody>
          <a:bodyPr wrap="square" rtlCol="0">
            <a:spAutoFit/>
          </a:bodyPr>
          <a:lstStyle/>
          <a:p>
            <a:r>
              <a:rPr kumimoji="1" lang="en-US" altLang="ja-JP" dirty="0">
                <a:solidFill>
                  <a:schemeClr val="bg1">
                    <a:lumMod val="85000"/>
                  </a:schemeClr>
                </a:solidFill>
              </a:rPr>
              <a:t>AF3</a:t>
            </a:r>
            <a:r>
              <a:rPr kumimoji="1" lang="ja-JP" altLang="en-US" dirty="0">
                <a:solidFill>
                  <a:schemeClr val="bg1">
                    <a:lumMod val="85000"/>
                  </a:schemeClr>
                </a:solidFill>
              </a:rPr>
              <a:t>のモデルの課題</a:t>
            </a:r>
          </a:p>
        </p:txBody>
      </p:sp>
      <p:sp>
        <p:nvSpPr>
          <p:cNvPr id="2" name="テキスト ボックス 1">
            <a:extLst>
              <a:ext uri="{FF2B5EF4-FFF2-40B4-BE49-F238E27FC236}">
                <a16:creationId xmlns:a16="http://schemas.microsoft.com/office/drawing/2014/main" id="{F68925D9-3549-8781-778A-E27B6D5630E3}"/>
              </a:ext>
            </a:extLst>
          </p:cNvPr>
          <p:cNvSpPr txBox="1"/>
          <p:nvPr/>
        </p:nvSpPr>
        <p:spPr>
          <a:xfrm>
            <a:off x="1392173" y="1172687"/>
            <a:ext cx="4905375" cy="369332"/>
          </a:xfrm>
          <a:prstGeom prst="rect">
            <a:avLst/>
          </a:prstGeom>
          <a:noFill/>
        </p:spPr>
        <p:txBody>
          <a:bodyPr wrap="square" rtlCol="0">
            <a:spAutoFit/>
          </a:bodyPr>
          <a:lstStyle>
            <a:defPPr>
              <a:defRPr lang="en-US"/>
            </a:defPPr>
            <a:lvl1pPr>
              <a:defRPr kumimoji="1">
                <a:solidFill>
                  <a:schemeClr val="bg1">
                    <a:lumMod val="85000"/>
                  </a:schemeClr>
                </a:solidFill>
              </a:defRPr>
            </a:lvl1pPr>
          </a:lstStyle>
          <a:p>
            <a:r>
              <a:rPr lang="ja-JP" altLang="en-US" dirty="0"/>
              <a:t>提案するモデル構造と学習手法</a:t>
            </a:r>
          </a:p>
        </p:txBody>
      </p:sp>
      <p:sp>
        <p:nvSpPr>
          <p:cNvPr id="3" name="正方形/長方形 2">
            <a:extLst>
              <a:ext uri="{FF2B5EF4-FFF2-40B4-BE49-F238E27FC236}">
                <a16:creationId xmlns:a16="http://schemas.microsoft.com/office/drawing/2014/main" id="{E93F0962-1728-4650-81E8-5F1129A5CDF3}"/>
              </a:ext>
            </a:extLst>
          </p:cNvPr>
          <p:cNvSpPr/>
          <p:nvPr/>
        </p:nvSpPr>
        <p:spPr>
          <a:xfrm>
            <a:off x="342900" y="1191167"/>
            <a:ext cx="876300"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a:t>
            </a:r>
            <a:r>
              <a:rPr kumimoji="1" lang="en-US" altLang="ja-JP" sz="1600" b="1"/>
              <a:t>. 1,2</a:t>
            </a:r>
            <a:endParaRPr kumimoji="1" lang="en-US" altLang="ja-JP" sz="1600" b="1" dirty="0"/>
          </a:p>
        </p:txBody>
      </p:sp>
      <p:sp>
        <p:nvSpPr>
          <p:cNvPr id="5" name="正方形/長方形 4">
            <a:extLst>
              <a:ext uri="{FF2B5EF4-FFF2-40B4-BE49-F238E27FC236}">
                <a16:creationId xmlns:a16="http://schemas.microsoft.com/office/drawing/2014/main" id="{BEFF1E80-F43A-E44A-FAA3-01A8EA20728F}"/>
              </a:ext>
            </a:extLst>
          </p:cNvPr>
          <p:cNvSpPr/>
          <p:nvPr/>
        </p:nvSpPr>
        <p:spPr>
          <a:xfrm>
            <a:off x="342899" y="2095356"/>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1,3</a:t>
            </a:r>
          </a:p>
        </p:txBody>
      </p:sp>
      <p:sp>
        <p:nvSpPr>
          <p:cNvPr id="6" name="正方形/長方形 5">
            <a:extLst>
              <a:ext uri="{FF2B5EF4-FFF2-40B4-BE49-F238E27FC236}">
                <a16:creationId xmlns:a16="http://schemas.microsoft.com/office/drawing/2014/main" id="{9491C66C-46E9-5076-2AA0-CB0F16B7A748}"/>
              </a:ext>
            </a:extLst>
          </p:cNvPr>
          <p:cNvSpPr/>
          <p:nvPr/>
        </p:nvSpPr>
        <p:spPr>
          <a:xfrm>
            <a:off x="342899" y="3075945"/>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4</a:t>
            </a:r>
          </a:p>
        </p:txBody>
      </p:sp>
      <p:sp>
        <p:nvSpPr>
          <p:cNvPr id="7" name="正方形/長方形 6">
            <a:extLst>
              <a:ext uri="{FF2B5EF4-FFF2-40B4-BE49-F238E27FC236}">
                <a16:creationId xmlns:a16="http://schemas.microsoft.com/office/drawing/2014/main" id="{3B648CD3-0D41-94A1-F9A7-21DA86E89F3C}"/>
              </a:ext>
            </a:extLst>
          </p:cNvPr>
          <p:cNvSpPr/>
          <p:nvPr/>
        </p:nvSpPr>
        <p:spPr>
          <a:xfrm>
            <a:off x="342899" y="406216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5</a:t>
            </a:r>
          </a:p>
        </p:txBody>
      </p:sp>
    </p:spTree>
    <p:extLst>
      <p:ext uri="{BB962C8B-B14F-4D97-AF65-F5344CB8AC3E}">
        <p14:creationId xmlns:p14="http://schemas.microsoft.com/office/powerpoint/2010/main" val="205519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170DF-154D-D27F-8672-49849B1300D3}"/>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81257871-891B-34D4-B895-4761C1A67155}"/>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t>
            </a:r>
            <a:r>
              <a:rPr kumimoji="1" lang="ja-JP" altLang="en-US" sz="2200" b="1" dirty="0"/>
              <a:t>今年のノーベル賞</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3" name="テキスト ボックス 2">
            <a:extLst>
              <a:ext uri="{FF2B5EF4-FFF2-40B4-BE49-F238E27FC236}">
                <a16:creationId xmlns:a16="http://schemas.microsoft.com/office/drawing/2014/main" id="{1E51CD05-A6DC-6C28-43C7-A44AA62B0BF4}"/>
              </a:ext>
            </a:extLst>
          </p:cNvPr>
          <p:cNvSpPr txBox="1"/>
          <p:nvPr/>
        </p:nvSpPr>
        <p:spPr>
          <a:xfrm>
            <a:off x="208825" y="530563"/>
            <a:ext cx="1054165" cy="338554"/>
          </a:xfrm>
          <a:prstGeom prst="rect">
            <a:avLst/>
          </a:prstGeom>
          <a:noFill/>
        </p:spPr>
        <p:txBody>
          <a:bodyPr wrap="square" rtlCol="0">
            <a:spAutoFit/>
          </a:bodyPr>
          <a:lstStyle/>
          <a:p>
            <a:r>
              <a:rPr kumimoji="1" lang="ja-JP" altLang="en-US" sz="1600" u="sng" dirty="0">
                <a:solidFill>
                  <a:schemeClr val="tx1">
                    <a:lumMod val="85000"/>
                    <a:lumOff val="15000"/>
                  </a:schemeClr>
                </a:solidFill>
                <a:latin typeface="+mj-lt"/>
              </a:rPr>
              <a:t>物理学賞</a:t>
            </a:r>
            <a:endParaRPr kumimoji="1" lang="en-US" altLang="ja-JP" sz="1600" u="sng" dirty="0">
              <a:solidFill>
                <a:schemeClr val="tx1">
                  <a:lumMod val="85000"/>
                  <a:lumOff val="15000"/>
                </a:schemeClr>
              </a:solidFill>
              <a:latin typeface="+mj-lt"/>
            </a:endParaRPr>
          </a:p>
        </p:txBody>
      </p:sp>
      <p:sp>
        <p:nvSpPr>
          <p:cNvPr id="8" name="テキスト ボックス 7">
            <a:extLst>
              <a:ext uri="{FF2B5EF4-FFF2-40B4-BE49-F238E27FC236}">
                <a16:creationId xmlns:a16="http://schemas.microsoft.com/office/drawing/2014/main" id="{A3BA8320-06FD-72A8-B255-5A0770FFB463}"/>
              </a:ext>
            </a:extLst>
          </p:cNvPr>
          <p:cNvSpPr txBox="1"/>
          <p:nvPr/>
        </p:nvSpPr>
        <p:spPr>
          <a:xfrm>
            <a:off x="296090" y="2716042"/>
            <a:ext cx="1054165" cy="338554"/>
          </a:xfrm>
          <a:prstGeom prst="rect">
            <a:avLst/>
          </a:prstGeom>
          <a:noFill/>
        </p:spPr>
        <p:txBody>
          <a:bodyPr wrap="square" rtlCol="0">
            <a:spAutoFit/>
          </a:bodyPr>
          <a:lstStyle/>
          <a:p>
            <a:r>
              <a:rPr kumimoji="1" lang="ja-JP" altLang="en-US" sz="1600" u="sng" dirty="0">
                <a:solidFill>
                  <a:schemeClr val="tx1">
                    <a:lumMod val="85000"/>
                    <a:lumOff val="15000"/>
                  </a:schemeClr>
                </a:solidFill>
                <a:latin typeface="+mj-lt"/>
              </a:rPr>
              <a:t>化学賞</a:t>
            </a:r>
            <a:endParaRPr kumimoji="1" lang="en-US" altLang="ja-JP" sz="1600" u="sng" dirty="0">
              <a:solidFill>
                <a:schemeClr val="tx1">
                  <a:lumMod val="85000"/>
                  <a:lumOff val="15000"/>
                </a:schemeClr>
              </a:solidFill>
              <a:latin typeface="+mj-lt"/>
            </a:endParaRPr>
          </a:p>
        </p:txBody>
      </p:sp>
      <p:sp>
        <p:nvSpPr>
          <p:cNvPr id="9" name="テキスト ボックス 8">
            <a:extLst>
              <a:ext uri="{FF2B5EF4-FFF2-40B4-BE49-F238E27FC236}">
                <a16:creationId xmlns:a16="http://schemas.microsoft.com/office/drawing/2014/main" id="{B69564BF-5ED0-BCF8-820A-44B912E7D7A4}"/>
              </a:ext>
            </a:extLst>
          </p:cNvPr>
          <p:cNvSpPr txBox="1"/>
          <p:nvPr/>
        </p:nvSpPr>
        <p:spPr>
          <a:xfrm>
            <a:off x="77143" y="986395"/>
            <a:ext cx="4624433" cy="553998"/>
          </a:xfrm>
          <a:prstGeom prst="rect">
            <a:avLst/>
          </a:prstGeom>
          <a:noFill/>
        </p:spPr>
        <p:txBody>
          <a:bodyPr wrap="square" rtlCol="0">
            <a:spAutoFit/>
          </a:bodyPr>
          <a:lstStyle/>
          <a:p>
            <a:pPr algn="ctr"/>
            <a:r>
              <a:rPr lang="en-US" altLang="ja-JP" sz="1500" b="0" i="0" dirty="0">
                <a:solidFill>
                  <a:srgbClr val="2E2A25"/>
                </a:solidFill>
                <a:effectLst/>
                <a:latin typeface="Alfred Serif Regular"/>
              </a:rPr>
              <a:t>“for foundational discoveries and inventions that enable machine learning with artificial neural networks”</a:t>
            </a:r>
            <a:endParaRPr kumimoji="1" lang="en-US" altLang="ja-JP" sz="1500" dirty="0">
              <a:solidFill>
                <a:schemeClr val="tx1">
                  <a:lumMod val="85000"/>
                  <a:lumOff val="15000"/>
                </a:schemeClr>
              </a:solidFill>
            </a:endParaRPr>
          </a:p>
        </p:txBody>
      </p:sp>
      <p:sp>
        <p:nvSpPr>
          <p:cNvPr id="10" name="テキスト ボックス 9">
            <a:extLst>
              <a:ext uri="{FF2B5EF4-FFF2-40B4-BE49-F238E27FC236}">
                <a16:creationId xmlns:a16="http://schemas.microsoft.com/office/drawing/2014/main" id="{3B315452-6445-F022-995C-F467FEED162A}"/>
              </a:ext>
            </a:extLst>
          </p:cNvPr>
          <p:cNvSpPr txBox="1"/>
          <p:nvPr/>
        </p:nvSpPr>
        <p:spPr>
          <a:xfrm>
            <a:off x="637636" y="3124215"/>
            <a:ext cx="3087369" cy="569387"/>
          </a:xfrm>
          <a:prstGeom prst="rect">
            <a:avLst/>
          </a:prstGeom>
          <a:noFill/>
        </p:spPr>
        <p:txBody>
          <a:bodyPr wrap="square" rtlCol="0">
            <a:spAutoFit/>
          </a:bodyPr>
          <a:lstStyle/>
          <a:p>
            <a:pPr algn="ctr"/>
            <a:r>
              <a:rPr lang="en-US" altLang="ja-JP" sz="1500" b="0" i="0" dirty="0">
                <a:solidFill>
                  <a:srgbClr val="2E2A25"/>
                </a:solidFill>
                <a:effectLst/>
                <a:latin typeface="Alfred Serif Regular"/>
              </a:rPr>
              <a:t>“for computational protein design”</a:t>
            </a:r>
          </a:p>
          <a:p>
            <a:pPr algn="ctr"/>
            <a:r>
              <a:rPr kumimoji="1" lang="en-US" altLang="ja-JP" sz="1500" dirty="0">
                <a:solidFill>
                  <a:srgbClr val="2E2A25"/>
                </a:solidFill>
                <a:latin typeface="Alfred Serif Regular"/>
              </a:rPr>
              <a:t>“</a:t>
            </a:r>
            <a:r>
              <a:rPr lang="en-US" altLang="ja-JP" sz="1500" b="0" i="0" dirty="0">
                <a:solidFill>
                  <a:srgbClr val="2E2A25"/>
                </a:solidFill>
                <a:effectLst/>
                <a:latin typeface="Alfred Serif Regular"/>
              </a:rPr>
              <a:t>for protein structure prediction</a:t>
            </a:r>
            <a:r>
              <a:rPr kumimoji="1" lang="en-US" altLang="ja-JP" sz="1500" dirty="0">
                <a:solidFill>
                  <a:srgbClr val="2E2A25"/>
                </a:solidFill>
                <a:latin typeface="Alfred Serif Regular"/>
              </a:rPr>
              <a:t>”</a:t>
            </a:r>
            <a:endParaRPr kumimoji="1" lang="en-US" altLang="ja-JP" sz="1500" dirty="0">
              <a:solidFill>
                <a:schemeClr val="tx1">
                  <a:lumMod val="85000"/>
                  <a:lumOff val="15000"/>
                </a:schemeClr>
              </a:solidFill>
            </a:endParaRPr>
          </a:p>
        </p:txBody>
      </p:sp>
      <p:pic>
        <p:nvPicPr>
          <p:cNvPr id="13" name="図 12" descr="男性の顔の絵&#10;&#10;中程度の精度で自動的に生成された説明">
            <a:extLst>
              <a:ext uri="{FF2B5EF4-FFF2-40B4-BE49-F238E27FC236}">
                <a16:creationId xmlns:a16="http://schemas.microsoft.com/office/drawing/2014/main" id="{15C7D23B-6F19-79E0-0821-4E1D6C789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021" y="724303"/>
            <a:ext cx="1785257" cy="1180573"/>
          </a:xfrm>
          <a:prstGeom prst="rect">
            <a:avLst/>
          </a:prstGeom>
        </p:spPr>
      </p:pic>
      <p:pic>
        <p:nvPicPr>
          <p:cNvPr id="19" name="図 18" descr="男性の顔の絵&#10;&#10;中程度の精度で自動的に生成された説明">
            <a:extLst>
              <a:ext uri="{FF2B5EF4-FFF2-40B4-BE49-F238E27FC236}">
                <a16:creationId xmlns:a16="http://schemas.microsoft.com/office/drawing/2014/main" id="{AB6CE103-CF1C-38BD-879B-1C9D61B74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8842" y="724303"/>
            <a:ext cx="1785257" cy="1180573"/>
          </a:xfrm>
          <a:prstGeom prst="rect">
            <a:avLst/>
          </a:prstGeom>
        </p:spPr>
      </p:pic>
      <p:sp>
        <p:nvSpPr>
          <p:cNvPr id="20" name="テキスト ボックス 19">
            <a:extLst>
              <a:ext uri="{FF2B5EF4-FFF2-40B4-BE49-F238E27FC236}">
                <a16:creationId xmlns:a16="http://schemas.microsoft.com/office/drawing/2014/main" id="{E2341D0E-DA3F-437D-5172-E62FF0D82F99}"/>
              </a:ext>
            </a:extLst>
          </p:cNvPr>
          <p:cNvSpPr txBox="1"/>
          <p:nvPr/>
        </p:nvSpPr>
        <p:spPr>
          <a:xfrm>
            <a:off x="4898308" y="1904875"/>
            <a:ext cx="1929517" cy="550600"/>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John Hopfield</a:t>
            </a:r>
            <a:r>
              <a:rPr kumimoji="1" lang="ja-JP" altLang="en-US" sz="1400" dirty="0">
                <a:solidFill>
                  <a:schemeClr val="tx1">
                    <a:lumMod val="85000"/>
                    <a:lumOff val="15000"/>
                  </a:schemeClr>
                </a:solidFill>
              </a:rPr>
              <a:t> </a:t>
            </a:r>
            <a:r>
              <a:rPr kumimoji="1" lang="en-US" altLang="ja-JP" sz="1400" dirty="0">
                <a:solidFill>
                  <a:schemeClr val="tx1">
                    <a:lumMod val="85000"/>
                    <a:lumOff val="15000"/>
                  </a:schemeClr>
                </a:solidFill>
              </a:rPr>
              <a:t>(91)</a:t>
            </a:r>
          </a:p>
          <a:p>
            <a:pPr algn="ctr">
              <a:lnSpc>
                <a:spcPct val="150000"/>
              </a:lnSpc>
            </a:pPr>
            <a:r>
              <a:rPr kumimoji="1" lang="en-US" altLang="ja-JP" sz="1200" dirty="0">
                <a:solidFill>
                  <a:schemeClr val="tx1">
                    <a:lumMod val="85000"/>
                    <a:lumOff val="15000"/>
                  </a:schemeClr>
                </a:solidFill>
              </a:rPr>
              <a:t>Princeton University</a:t>
            </a:r>
          </a:p>
        </p:txBody>
      </p:sp>
      <p:sp>
        <p:nvSpPr>
          <p:cNvPr id="21" name="テキスト ボックス 20">
            <a:extLst>
              <a:ext uri="{FF2B5EF4-FFF2-40B4-BE49-F238E27FC236}">
                <a16:creationId xmlns:a16="http://schemas.microsoft.com/office/drawing/2014/main" id="{3ED94DD1-7EE6-0581-50C4-67DBCDBEF1DF}"/>
              </a:ext>
            </a:extLst>
          </p:cNvPr>
          <p:cNvSpPr txBox="1"/>
          <p:nvPr/>
        </p:nvSpPr>
        <p:spPr>
          <a:xfrm>
            <a:off x="6892172" y="1904875"/>
            <a:ext cx="1992101" cy="550600"/>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Geoffrey Hinton (77)</a:t>
            </a:r>
          </a:p>
          <a:p>
            <a:pPr algn="ctr">
              <a:lnSpc>
                <a:spcPct val="150000"/>
              </a:lnSpc>
            </a:pPr>
            <a:r>
              <a:rPr kumimoji="1" lang="en-US" altLang="ja-JP" sz="1200" dirty="0">
                <a:solidFill>
                  <a:schemeClr val="tx1">
                    <a:lumMod val="85000"/>
                    <a:lumOff val="15000"/>
                  </a:schemeClr>
                </a:solidFill>
              </a:rPr>
              <a:t>University of Toronto</a:t>
            </a:r>
            <a:endParaRPr kumimoji="1" lang="en-US" altLang="ja-JP" sz="1400" dirty="0">
              <a:solidFill>
                <a:schemeClr val="tx1">
                  <a:lumMod val="85000"/>
                  <a:lumOff val="15000"/>
                </a:schemeClr>
              </a:solidFill>
            </a:endParaRPr>
          </a:p>
        </p:txBody>
      </p:sp>
      <p:pic>
        <p:nvPicPr>
          <p:cNvPr id="24" name="図 23" descr="男性の顔の絵&#10;&#10;中程度の精度で自動的に生成された説明">
            <a:extLst>
              <a:ext uri="{FF2B5EF4-FFF2-40B4-BE49-F238E27FC236}">
                <a16:creationId xmlns:a16="http://schemas.microsoft.com/office/drawing/2014/main" id="{DCC5AFAD-269A-8B06-E9B1-055D216E86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4202" y="2669247"/>
            <a:ext cx="928349" cy="1392525"/>
          </a:xfrm>
          <a:prstGeom prst="rect">
            <a:avLst/>
          </a:prstGeom>
        </p:spPr>
      </p:pic>
      <p:pic>
        <p:nvPicPr>
          <p:cNvPr id="26" name="図 25" descr="男性の顔の絵&#10;&#10;低い精度で自動的に生成された説明">
            <a:extLst>
              <a:ext uri="{FF2B5EF4-FFF2-40B4-BE49-F238E27FC236}">
                <a16:creationId xmlns:a16="http://schemas.microsoft.com/office/drawing/2014/main" id="{3E514CC6-4F0C-BC0E-27F4-32E5E9FE70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4641" y="2669247"/>
            <a:ext cx="928349" cy="1392525"/>
          </a:xfrm>
          <a:prstGeom prst="rect">
            <a:avLst/>
          </a:prstGeom>
        </p:spPr>
      </p:pic>
      <p:pic>
        <p:nvPicPr>
          <p:cNvPr id="30" name="図 29" descr="男性の顔の絵&#10;&#10;低い精度で自動的に生成された説明">
            <a:extLst>
              <a:ext uri="{FF2B5EF4-FFF2-40B4-BE49-F238E27FC236}">
                <a16:creationId xmlns:a16="http://schemas.microsoft.com/office/drawing/2014/main" id="{E5D42A30-7678-F6B4-1EFC-649F0F946E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7111" y="2669247"/>
            <a:ext cx="928349" cy="1392525"/>
          </a:xfrm>
          <a:prstGeom prst="rect">
            <a:avLst/>
          </a:prstGeom>
        </p:spPr>
      </p:pic>
      <p:sp>
        <p:nvSpPr>
          <p:cNvPr id="33" name="矢印: 下 43">
            <a:extLst>
              <a:ext uri="{FF2B5EF4-FFF2-40B4-BE49-F238E27FC236}">
                <a16:creationId xmlns:a16="http://schemas.microsoft.com/office/drawing/2014/main" id="{D9CA08EE-8A5C-402F-5D6B-33A98B479BFB}"/>
              </a:ext>
            </a:extLst>
          </p:cNvPr>
          <p:cNvSpPr/>
          <p:nvPr/>
        </p:nvSpPr>
        <p:spPr>
          <a:xfrm>
            <a:off x="3879296" y="5717496"/>
            <a:ext cx="1385408" cy="461665"/>
          </a:xfrm>
          <a:prstGeom prst="downArrow">
            <a:avLst>
              <a:gd name="adj1" fmla="val 50000"/>
              <a:gd name="adj2" fmla="val 50000"/>
            </a:avLst>
          </a:prstGeom>
          <a:noFill/>
          <a:ln w="9525" cap="flat" cmpd="sng" algn="ctr">
            <a:solidFill>
              <a:srgbClr val="000000">
                <a:lumMod val="85000"/>
                <a:lumOff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ja-JP" altLang="en-US" sz="1400" b="0" i="0" u="none" strike="noStrike" kern="0" cap="none" spc="0" normalizeH="0" baseline="0" noProof="0" dirty="0">
              <a:ln>
                <a:noFill/>
              </a:ln>
              <a:solidFill>
                <a:srgbClr val="FFFFFF"/>
              </a:solidFill>
              <a:effectLst/>
              <a:uLnTx/>
              <a:uFillTx/>
              <a:latin typeface="Arial"/>
              <a:cs typeface="+mn-cs"/>
              <a:sym typeface="Arial"/>
            </a:endParaRPr>
          </a:p>
        </p:txBody>
      </p:sp>
      <p:sp>
        <p:nvSpPr>
          <p:cNvPr id="35" name="正方形/長方形 34">
            <a:extLst>
              <a:ext uri="{FF2B5EF4-FFF2-40B4-BE49-F238E27FC236}">
                <a16:creationId xmlns:a16="http://schemas.microsoft.com/office/drawing/2014/main" id="{EBED72FE-93FB-86E9-C885-6F3BC36D6EBE}"/>
              </a:ext>
            </a:extLst>
          </p:cNvPr>
          <p:cNvSpPr/>
          <p:nvPr/>
        </p:nvSpPr>
        <p:spPr>
          <a:xfrm>
            <a:off x="296090" y="5957886"/>
            <a:ext cx="1641891" cy="33855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根本班のテーマ</a:t>
            </a:r>
            <a:endParaRPr kumimoji="1" lang="en-US" altLang="ja-JP" sz="1600" dirty="0"/>
          </a:p>
        </p:txBody>
      </p:sp>
      <p:sp>
        <p:nvSpPr>
          <p:cNvPr id="38" name="テキスト ボックス 37">
            <a:extLst>
              <a:ext uri="{FF2B5EF4-FFF2-40B4-BE49-F238E27FC236}">
                <a16:creationId xmlns:a16="http://schemas.microsoft.com/office/drawing/2014/main" id="{A9EC8652-2F2E-D85B-B6A6-965C264C7B8E}"/>
              </a:ext>
            </a:extLst>
          </p:cNvPr>
          <p:cNvSpPr txBox="1"/>
          <p:nvPr/>
        </p:nvSpPr>
        <p:spPr>
          <a:xfrm>
            <a:off x="1289358" y="6296439"/>
            <a:ext cx="6565284" cy="461665"/>
          </a:xfrm>
          <a:prstGeom prst="rect">
            <a:avLst/>
          </a:prstGeom>
          <a:noFill/>
        </p:spPr>
        <p:txBody>
          <a:bodyPr wrap="square">
            <a:spAutoFit/>
          </a:bodyPr>
          <a:lstStyle/>
          <a:p>
            <a:pPr algn="ctr"/>
            <a:r>
              <a:rPr lang="ja-JP" altLang="en-US" sz="2400" dirty="0"/>
              <a:t>ノーベル物理学賞・化学賞受賞者の最新研究</a:t>
            </a:r>
          </a:p>
        </p:txBody>
      </p:sp>
      <p:sp>
        <p:nvSpPr>
          <p:cNvPr id="39" name="テキスト ボックス 38">
            <a:extLst>
              <a:ext uri="{FF2B5EF4-FFF2-40B4-BE49-F238E27FC236}">
                <a16:creationId xmlns:a16="http://schemas.microsoft.com/office/drawing/2014/main" id="{A44AC2A9-5DFD-7602-A274-EA33F8107077}"/>
              </a:ext>
            </a:extLst>
          </p:cNvPr>
          <p:cNvSpPr txBox="1"/>
          <p:nvPr/>
        </p:nvSpPr>
        <p:spPr>
          <a:xfrm>
            <a:off x="4049401" y="4061770"/>
            <a:ext cx="1929517" cy="550600"/>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David Baker (62)</a:t>
            </a:r>
          </a:p>
          <a:p>
            <a:pPr algn="ctr">
              <a:lnSpc>
                <a:spcPct val="150000"/>
              </a:lnSpc>
            </a:pPr>
            <a:r>
              <a:rPr kumimoji="1" lang="en-US" altLang="ja-JP" sz="1200" dirty="0">
                <a:solidFill>
                  <a:schemeClr val="tx1">
                    <a:lumMod val="85000"/>
                    <a:lumOff val="15000"/>
                  </a:schemeClr>
                </a:solidFill>
              </a:rPr>
              <a:t>University of Washington</a:t>
            </a:r>
          </a:p>
        </p:txBody>
      </p:sp>
      <p:sp>
        <p:nvSpPr>
          <p:cNvPr id="41" name="テキスト ボックス 40">
            <a:extLst>
              <a:ext uri="{FF2B5EF4-FFF2-40B4-BE49-F238E27FC236}">
                <a16:creationId xmlns:a16="http://schemas.microsoft.com/office/drawing/2014/main" id="{8406341B-956B-912A-302A-5B23E1F99815}"/>
              </a:ext>
            </a:extLst>
          </p:cNvPr>
          <p:cNvSpPr txBox="1"/>
          <p:nvPr/>
        </p:nvSpPr>
        <p:spPr>
          <a:xfrm>
            <a:off x="2175362" y="4919542"/>
            <a:ext cx="4775860" cy="646331"/>
          </a:xfrm>
          <a:prstGeom prst="rect">
            <a:avLst/>
          </a:prstGeom>
          <a:noFill/>
        </p:spPr>
        <p:txBody>
          <a:bodyPr wrap="square">
            <a:spAutoFit/>
          </a:bodyPr>
          <a:lstStyle/>
          <a:p>
            <a:pPr algn="ctr"/>
            <a:r>
              <a:rPr lang="en-US" altLang="ja-JP" dirty="0"/>
              <a:t>AI</a:t>
            </a:r>
            <a:r>
              <a:rPr lang="ja-JP" altLang="en-US" dirty="0"/>
              <a:t>関連の研究者が初のノーベル賞</a:t>
            </a:r>
            <a:endParaRPr lang="en-US" altLang="ja-JP" dirty="0"/>
          </a:p>
          <a:p>
            <a:pPr algn="ctr"/>
            <a:r>
              <a:rPr lang="en-US" altLang="ja-JP" dirty="0"/>
              <a:t>(</a:t>
            </a:r>
            <a:r>
              <a:rPr lang="ja-JP" altLang="en-US" dirty="0"/>
              <a:t>しかも</a:t>
            </a:r>
            <a:r>
              <a:rPr lang="en-US" altLang="ja-JP" dirty="0"/>
              <a:t>2</a:t>
            </a:r>
            <a:r>
              <a:rPr lang="ja-JP" altLang="en-US" dirty="0"/>
              <a:t>部門</a:t>
            </a:r>
            <a:r>
              <a:rPr lang="en-US" altLang="ja-JP" dirty="0"/>
              <a:t>)</a:t>
            </a:r>
            <a:endParaRPr lang="ja-JP" altLang="en-US" dirty="0"/>
          </a:p>
        </p:txBody>
      </p:sp>
      <p:sp>
        <p:nvSpPr>
          <p:cNvPr id="51" name="星: 12 pt 50">
            <a:extLst>
              <a:ext uri="{FF2B5EF4-FFF2-40B4-BE49-F238E27FC236}">
                <a16:creationId xmlns:a16="http://schemas.microsoft.com/office/drawing/2014/main" id="{AC337E91-415F-4543-B07F-A8039F5EF453}"/>
              </a:ext>
            </a:extLst>
          </p:cNvPr>
          <p:cNvSpPr/>
          <p:nvPr/>
        </p:nvSpPr>
        <p:spPr>
          <a:xfrm>
            <a:off x="2067742" y="4738593"/>
            <a:ext cx="4991100" cy="931522"/>
          </a:xfrm>
          <a:prstGeom prst="star12">
            <a:avLst>
              <a:gd name="adj" fmla="val 40568"/>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87BDE0CA-CAC5-F7CB-6A9F-A68495D51921}"/>
              </a:ext>
            </a:extLst>
          </p:cNvPr>
          <p:cNvSpPr txBox="1"/>
          <p:nvPr/>
        </p:nvSpPr>
        <p:spPr>
          <a:xfrm>
            <a:off x="94561" y="1527836"/>
            <a:ext cx="4624433" cy="553998"/>
          </a:xfrm>
          <a:prstGeom prst="rect">
            <a:avLst/>
          </a:prstGeom>
          <a:noFill/>
        </p:spPr>
        <p:txBody>
          <a:bodyPr wrap="square" rtlCol="0">
            <a:spAutoFit/>
          </a:bodyPr>
          <a:lstStyle/>
          <a:p>
            <a:pPr algn="ctr"/>
            <a:r>
              <a:rPr kumimoji="1" lang="ja-JP" altLang="en-US" sz="1500" dirty="0">
                <a:solidFill>
                  <a:schemeClr val="tx1">
                    <a:lumMod val="85000"/>
                    <a:lumOff val="15000"/>
                  </a:schemeClr>
                </a:solidFill>
              </a:rPr>
              <a:t>人工ニューラルネットワークを使った</a:t>
            </a:r>
            <a:endParaRPr kumimoji="1" lang="en-US" altLang="ja-JP" sz="1500" dirty="0">
              <a:solidFill>
                <a:schemeClr val="tx1">
                  <a:lumMod val="85000"/>
                  <a:lumOff val="15000"/>
                </a:schemeClr>
              </a:solidFill>
            </a:endParaRPr>
          </a:p>
          <a:p>
            <a:pPr algn="ctr"/>
            <a:r>
              <a:rPr kumimoji="1" lang="ja-JP" altLang="en-US" sz="1500" dirty="0">
                <a:solidFill>
                  <a:schemeClr val="tx1">
                    <a:lumMod val="85000"/>
                    <a:lumOff val="15000"/>
                  </a:schemeClr>
                </a:solidFill>
              </a:rPr>
              <a:t>機械学習の基盤となる発見と発明</a:t>
            </a:r>
            <a:endParaRPr kumimoji="1" lang="en-US" altLang="ja-JP" sz="1500" dirty="0">
              <a:solidFill>
                <a:schemeClr val="tx1">
                  <a:lumMod val="85000"/>
                  <a:lumOff val="15000"/>
                </a:schemeClr>
              </a:solidFill>
            </a:endParaRPr>
          </a:p>
        </p:txBody>
      </p:sp>
      <p:sp>
        <p:nvSpPr>
          <p:cNvPr id="53" name="テキスト ボックス 52">
            <a:extLst>
              <a:ext uri="{FF2B5EF4-FFF2-40B4-BE49-F238E27FC236}">
                <a16:creationId xmlns:a16="http://schemas.microsoft.com/office/drawing/2014/main" id="{A46A6F62-6587-F08A-33E6-B344D8C270BC}"/>
              </a:ext>
            </a:extLst>
          </p:cNvPr>
          <p:cNvSpPr txBox="1"/>
          <p:nvPr/>
        </p:nvSpPr>
        <p:spPr>
          <a:xfrm>
            <a:off x="-28977" y="3662493"/>
            <a:ext cx="4624433" cy="553998"/>
          </a:xfrm>
          <a:prstGeom prst="rect">
            <a:avLst/>
          </a:prstGeom>
          <a:noFill/>
        </p:spPr>
        <p:txBody>
          <a:bodyPr wrap="square" rtlCol="0">
            <a:spAutoFit/>
          </a:bodyPr>
          <a:lstStyle/>
          <a:p>
            <a:pPr algn="ctr"/>
            <a:r>
              <a:rPr kumimoji="1" lang="ja-JP" altLang="en-US" sz="1500" dirty="0">
                <a:solidFill>
                  <a:schemeClr val="tx1">
                    <a:lumMod val="85000"/>
                    <a:lumOff val="15000"/>
                  </a:schemeClr>
                </a:solidFill>
              </a:rPr>
              <a:t>コンピュータによるタンパク質の設計</a:t>
            </a:r>
            <a:r>
              <a:rPr kumimoji="1" lang="en-US" altLang="ja-JP" sz="1500" dirty="0">
                <a:solidFill>
                  <a:schemeClr val="tx1">
                    <a:lumMod val="85000"/>
                    <a:lumOff val="15000"/>
                  </a:schemeClr>
                </a:solidFill>
              </a:rPr>
              <a:t>/</a:t>
            </a:r>
          </a:p>
          <a:p>
            <a:pPr algn="ctr"/>
            <a:r>
              <a:rPr kumimoji="1" lang="ja-JP" altLang="en-US" sz="1500" dirty="0">
                <a:solidFill>
                  <a:schemeClr val="tx1">
                    <a:lumMod val="85000"/>
                    <a:lumOff val="15000"/>
                  </a:schemeClr>
                </a:solidFill>
              </a:rPr>
              <a:t>タンパク質の構造予測</a:t>
            </a:r>
            <a:endParaRPr kumimoji="1" lang="en-US" altLang="ja-JP" sz="1500" dirty="0">
              <a:solidFill>
                <a:schemeClr val="tx1">
                  <a:lumMod val="85000"/>
                  <a:lumOff val="15000"/>
                </a:schemeClr>
              </a:solidFill>
            </a:endParaRPr>
          </a:p>
        </p:txBody>
      </p:sp>
      <p:sp>
        <p:nvSpPr>
          <p:cNvPr id="54" name="テキスト ボックス 53">
            <a:extLst>
              <a:ext uri="{FF2B5EF4-FFF2-40B4-BE49-F238E27FC236}">
                <a16:creationId xmlns:a16="http://schemas.microsoft.com/office/drawing/2014/main" id="{340ADACB-EAF4-7B95-8E99-FA339C25353C}"/>
              </a:ext>
            </a:extLst>
          </p:cNvPr>
          <p:cNvSpPr txBox="1"/>
          <p:nvPr/>
        </p:nvSpPr>
        <p:spPr>
          <a:xfrm>
            <a:off x="7488437" y="4061770"/>
            <a:ext cx="1785257" cy="550600"/>
          </a:xfrm>
          <a:prstGeom prst="rect">
            <a:avLst/>
          </a:prstGeom>
          <a:noFill/>
        </p:spPr>
        <p:txBody>
          <a:bodyPr wrap="square" rtlCol="0">
            <a:spAutoFit/>
          </a:bodyPr>
          <a:lstStyle/>
          <a:p>
            <a:pPr algn="ctr"/>
            <a:r>
              <a:rPr lang="en-US" altLang="ja-JP" sz="1400" b="0" i="0" dirty="0">
                <a:effectLst/>
                <a:latin typeface="Arial" panose="020B0604020202020204" pitchFamily="34" charset="0"/>
              </a:rPr>
              <a:t>John Jumper (39)</a:t>
            </a:r>
          </a:p>
          <a:p>
            <a:pPr algn="ctr">
              <a:lnSpc>
                <a:spcPct val="150000"/>
              </a:lnSpc>
            </a:pPr>
            <a:r>
              <a:rPr kumimoji="1" lang="en-US" altLang="ja-JP" sz="1200" dirty="0">
                <a:solidFill>
                  <a:schemeClr val="tx1">
                    <a:lumMod val="85000"/>
                    <a:lumOff val="15000"/>
                  </a:schemeClr>
                </a:solidFill>
                <a:latin typeface="Arial" panose="020B0604020202020204" pitchFamily="34" charset="0"/>
              </a:rPr>
              <a:t>Google DeepMind</a:t>
            </a:r>
            <a:endParaRPr kumimoji="1" lang="en-US" altLang="ja-JP" sz="1200" dirty="0">
              <a:solidFill>
                <a:schemeClr val="tx1">
                  <a:lumMod val="85000"/>
                  <a:lumOff val="15000"/>
                </a:schemeClr>
              </a:solidFill>
            </a:endParaRPr>
          </a:p>
        </p:txBody>
      </p:sp>
      <p:sp>
        <p:nvSpPr>
          <p:cNvPr id="55" name="テキスト ボックス 54">
            <a:extLst>
              <a:ext uri="{FF2B5EF4-FFF2-40B4-BE49-F238E27FC236}">
                <a16:creationId xmlns:a16="http://schemas.microsoft.com/office/drawing/2014/main" id="{407BC450-3DB7-0653-224D-46A5C3D59A9C}"/>
              </a:ext>
            </a:extLst>
          </p:cNvPr>
          <p:cNvSpPr txBox="1"/>
          <p:nvPr/>
        </p:nvSpPr>
        <p:spPr>
          <a:xfrm>
            <a:off x="5749856" y="4061770"/>
            <a:ext cx="1929517" cy="550600"/>
          </a:xfrm>
          <a:prstGeom prst="rect">
            <a:avLst/>
          </a:prstGeom>
          <a:noFill/>
        </p:spPr>
        <p:txBody>
          <a:bodyPr wrap="square" rtlCol="0">
            <a:spAutoFit/>
          </a:bodyPr>
          <a:lstStyle/>
          <a:p>
            <a:pPr algn="ctr"/>
            <a:r>
              <a:rPr lang="en-US" altLang="ja-JP" sz="1400" b="0" i="0" dirty="0">
                <a:effectLst/>
                <a:latin typeface="Arial" panose="020B0604020202020204" pitchFamily="34" charset="0"/>
              </a:rPr>
              <a:t>Demis Hassabis (48)</a:t>
            </a:r>
          </a:p>
          <a:p>
            <a:pPr algn="ctr">
              <a:lnSpc>
                <a:spcPct val="150000"/>
              </a:lnSpc>
            </a:pPr>
            <a:r>
              <a:rPr kumimoji="1" lang="en-US" altLang="ja-JP" sz="1200" dirty="0">
                <a:solidFill>
                  <a:schemeClr val="tx1">
                    <a:lumMod val="85000"/>
                    <a:lumOff val="15000"/>
                  </a:schemeClr>
                </a:solidFill>
                <a:latin typeface="Arial" panose="020B0604020202020204" pitchFamily="34" charset="0"/>
              </a:rPr>
              <a:t>Google DeepMind</a:t>
            </a:r>
            <a:endParaRPr kumimoji="1" lang="en-US" altLang="ja-JP" sz="1200" dirty="0">
              <a:solidFill>
                <a:schemeClr val="tx1">
                  <a:lumMod val="85000"/>
                  <a:lumOff val="15000"/>
                </a:schemeClr>
              </a:solidFill>
            </a:endParaRPr>
          </a:p>
        </p:txBody>
      </p:sp>
      <p:sp>
        <p:nvSpPr>
          <p:cNvPr id="2" name="テキスト ボックス 1">
            <a:extLst>
              <a:ext uri="{FF2B5EF4-FFF2-40B4-BE49-F238E27FC236}">
                <a16:creationId xmlns:a16="http://schemas.microsoft.com/office/drawing/2014/main" id="{DA37B61B-75DA-EF49-A533-631F555BBA69}"/>
              </a:ext>
            </a:extLst>
          </p:cNvPr>
          <p:cNvSpPr txBox="1"/>
          <p:nvPr/>
        </p:nvSpPr>
        <p:spPr>
          <a:xfrm>
            <a:off x="5570559" y="2377701"/>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1/2</a:t>
            </a:r>
          </a:p>
        </p:txBody>
      </p:sp>
      <p:sp>
        <p:nvSpPr>
          <p:cNvPr id="5" name="テキスト ボックス 4">
            <a:extLst>
              <a:ext uri="{FF2B5EF4-FFF2-40B4-BE49-F238E27FC236}">
                <a16:creationId xmlns:a16="http://schemas.microsoft.com/office/drawing/2014/main" id="{2D25C60F-37E4-737B-630B-3DA925D0A1B0}"/>
              </a:ext>
            </a:extLst>
          </p:cNvPr>
          <p:cNvSpPr txBox="1"/>
          <p:nvPr/>
        </p:nvSpPr>
        <p:spPr>
          <a:xfrm>
            <a:off x="7618132" y="2402969"/>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1/2</a:t>
            </a:r>
          </a:p>
        </p:txBody>
      </p:sp>
      <p:sp>
        <p:nvSpPr>
          <p:cNvPr id="6" name="テキスト ボックス 5">
            <a:extLst>
              <a:ext uri="{FF2B5EF4-FFF2-40B4-BE49-F238E27FC236}">
                <a16:creationId xmlns:a16="http://schemas.microsoft.com/office/drawing/2014/main" id="{7B131168-DA71-DE3E-0F8A-3FD9DEC011B8}"/>
              </a:ext>
            </a:extLst>
          </p:cNvPr>
          <p:cNvSpPr txBox="1"/>
          <p:nvPr/>
        </p:nvSpPr>
        <p:spPr>
          <a:xfrm>
            <a:off x="4701576" y="4508503"/>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1/2</a:t>
            </a:r>
          </a:p>
        </p:txBody>
      </p:sp>
      <p:sp>
        <p:nvSpPr>
          <p:cNvPr id="7" name="テキスト ボックス 6">
            <a:extLst>
              <a:ext uri="{FF2B5EF4-FFF2-40B4-BE49-F238E27FC236}">
                <a16:creationId xmlns:a16="http://schemas.microsoft.com/office/drawing/2014/main" id="{58288BA9-6514-BE70-6B27-F4CFD4835E59}"/>
              </a:ext>
            </a:extLst>
          </p:cNvPr>
          <p:cNvSpPr txBox="1"/>
          <p:nvPr/>
        </p:nvSpPr>
        <p:spPr>
          <a:xfrm>
            <a:off x="6411042" y="4538301"/>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1/4</a:t>
            </a:r>
          </a:p>
        </p:txBody>
      </p:sp>
      <p:sp>
        <p:nvSpPr>
          <p:cNvPr id="11" name="テキスト ボックス 10">
            <a:extLst>
              <a:ext uri="{FF2B5EF4-FFF2-40B4-BE49-F238E27FC236}">
                <a16:creationId xmlns:a16="http://schemas.microsoft.com/office/drawing/2014/main" id="{3C5BDD0B-385A-1EBE-587E-9D7D72DD399A}"/>
              </a:ext>
            </a:extLst>
          </p:cNvPr>
          <p:cNvSpPr txBox="1"/>
          <p:nvPr/>
        </p:nvSpPr>
        <p:spPr>
          <a:xfrm>
            <a:off x="8048725" y="4507358"/>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1/4</a:t>
            </a:r>
          </a:p>
        </p:txBody>
      </p:sp>
    </p:spTree>
    <p:extLst>
      <p:ext uri="{BB962C8B-B14F-4D97-AF65-F5344CB8AC3E}">
        <p14:creationId xmlns:p14="http://schemas.microsoft.com/office/powerpoint/2010/main" val="3768676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EA643-ED18-F983-36A5-540682BA1ABE}"/>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59170AE0-C5C7-EDCE-A097-EC5A60DA4F0E}"/>
              </a:ext>
            </a:extLst>
          </p:cNvPr>
          <p:cNvSpPr txBox="1"/>
          <p:nvPr/>
        </p:nvSpPr>
        <p:spPr>
          <a:xfrm>
            <a:off x="80551" y="509220"/>
            <a:ext cx="8596089" cy="369332"/>
          </a:xfrm>
          <a:prstGeom prst="rect">
            <a:avLst/>
          </a:prstGeom>
          <a:noFill/>
        </p:spPr>
        <p:txBody>
          <a:bodyPr wrap="square" rtlCol="0">
            <a:spAutoFit/>
          </a:bodyPr>
          <a:lstStyle/>
          <a:p>
            <a:r>
              <a:rPr kumimoji="1" lang="ja-JP" altLang="en-US">
                <a:solidFill>
                  <a:schemeClr val="tx1">
                    <a:lumMod val="95000"/>
                    <a:lumOff val="5000"/>
                  </a:schemeClr>
                </a:solidFill>
              </a:rPr>
              <a:t>各種生体分子とその複合体について</a:t>
            </a:r>
            <a:r>
              <a:rPr kumimoji="1" lang="en-US" altLang="ja-JP" dirty="0">
                <a:solidFill>
                  <a:schemeClr val="tx1">
                    <a:lumMod val="95000"/>
                    <a:lumOff val="5000"/>
                  </a:schemeClr>
                </a:solidFill>
              </a:rPr>
              <a:t>, </a:t>
            </a:r>
            <a:r>
              <a:rPr kumimoji="1" lang="ja-JP" altLang="en-US">
                <a:solidFill>
                  <a:schemeClr val="tx1">
                    <a:lumMod val="95000"/>
                    <a:lumOff val="5000"/>
                  </a:schemeClr>
                </a:solidFill>
              </a:rPr>
              <a:t>信頼性の予測値と実際の誤差が相関していた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DC1AAD0C-B423-E079-B0A2-AC28AC226149}"/>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93BAA359-8513-C759-FCC8-D8003F1CD9E5}"/>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4 </a:t>
            </a:r>
            <a:r>
              <a:rPr kumimoji="1" lang="ja-JP" altLang="en-US" sz="2200" b="1" dirty="0"/>
              <a:t>予測の信頼性評価</a:t>
            </a:r>
          </a:p>
        </p:txBody>
      </p:sp>
      <p:pic>
        <p:nvPicPr>
          <p:cNvPr id="5" name="Picture 2" descr="Fig. 4">
            <a:extLst>
              <a:ext uri="{FF2B5EF4-FFF2-40B4-BE49-F238E27FC236}">
                <a16:creationId xmlns:a16="http://schemas.microsoft.com/office/drawing/2014/main" id="{C0D125F3-655F-B5A9-D3FF-C74997EE6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976"/>
          <a:stretch/>
        </p:blipFill>
        <p:spPr bwMode="auto">
          <a:xfrm>
            <a:off x="665612" y="4491799"/>
            <a:ext cx="7831825" cy="23662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 4">
            <a:extLst>
              <a:ext uri="{FF2B5EF4-FFF2-40B4-BE49-F238E27FC236}">
                <a16:creationId xmlns:a16="http://schemas.microsoft.com/office/drawing/2014/main" id="{6B930C9E-30D4-5DA5-F725-B3A734D6A6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519" b="32457"/>
          <a:stretch/>
        </p:blipFill>
        <p:spPr bwMode="auto">
          <a:xfrm>
            <a:off x="659429" y="1312690"/>
            <a:ext cx="7831825" cy="236620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376E4F66-AC87-FBC5-13F6-545A5EA426AA}"/>
              </a:ext>
            </a:extLst>
          </p:cNvPr>
          <p:cNvSpPr txBox="1"/>
          <p:nvPr/>
        </p:nvSpPr>
        <p:spPr>
          <a:xfrm>
            <a:off x="51268" y="4169391"/>
            <a:ext cx="5620775"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タンパク質間</a:t>
            </a:r>
            <a:r>
              <a:rPr kumimoji="1" lang="en-US" altLang="ja-JP" sz="1400" dirty="0">
                <a:solidFill>
                  <a:schemeClr val="tx1">
                    <a:lumMod val="95000"/>
                    <a:lumOff val="5000"/>
                  </a:schemeClr>
                </a:solidFill>
              </a:rPr>
              <a:t> / </a:t>
            </a:r>
            <a:r>
              <a:rPr kumimoji="1" lang="ja-JP" altLang="en-US" sz="1400" dirty="0">
                <a:solidFill>
                  <a:schemeClr val="tx1">
                    <a:lumMod val="95000"/>
                    <a:lumOff val="5000"/>
                  </a:schemeClr>
                </a:solidFill>
              </a:rPr>
              <a:t>タンパク質と核酸・リガンドの相互作用の予測</a:t>
            </a:r>
          </a:p>
        </p:txBody>
      </p:sp>
      <p:sp>
        <p:nvSpPr>
          <p:cNvPr id="8" name="テキスト ボックス 7">
            <a:extLst>
              <a:ext uri="{FF2B5EF4-FFF2-40B4-BE49-F238E27FC236}">
                <a16:creationId xmlns:a16="http://schemas.microsoft.com/office/drawing/2014/main" id="{5038760E-17AE-EF13-EA90-39E6DA45E722}"/>
              </a:ext>
            </a:extLst>
          </p:cNvPr>
          <p:cNvSpPr txBox="1"/>
          <p:nvPr/>
        </p:nvSpPr>
        <p:spPr>
          <a:xfrm>
            <a:off x="45720" y="971296"/>
            <a:ext cx="7925463"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タンパク質・核酸自体の構造予測とリガンドの位置の予測</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3822156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B27A9-2DF7-8ED0-26FB-EC50DC6D03AD}"/>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24504635-1FDA-19E9-19B4-E30B27747A8F}"/>
              </a:ext>
            </a:extLst>
          </p:cNvPr>
          <p:cNvSpPr txBox="1"/>
          <p:nvPr/>
        </p:nvSpPr>
        <p:spPr>
          <a:xfrm>
            <a:off x="80551" y="509220"/>
            <a:ext cx="8596089" cy="369332"/>
          </a:xfrm>
          <a:prstGeom prst="rect">
            <a:avLst/>
          </a:prstGeom>
          <a:noFill/>
        </p:spPr>
        <p:txBody>
          <a:bodyPr wrap="square" rtlCol="0">
            <a:spAutoFit/>
          </a:bodyPr>
          <a:lstStyle/>
          <a:p>
            <a:r>
              <a:rPr kumimoji="1" lang="ja-JP" altLang="en-US">
                <a:solidFill>
                  <a:schemeClr val="tx1">
                    <a:lumMod val="95000"/>
                    <a:lumOff val="5000"/>
                  </a:schemeClr>
                </a:solidFill>
              </a:rPr>
              <a:t>各種生体分子とその複合体について</a:t>
            </a:r>
            <a:r>
              <a:rPr kumimoji="1" lang="en-US" altLang="ja-JP" dirty="0">
                <a:solidFill>
                  <a:schemeClr val="tx1">
                    <a:lumMod val="95000"/>
                    <a:lumOff val="5000"/>
                  </a:schemeClr>
                </a:solidFill>
              </a:rPr>
              <a:t>, </a:t>
            </a:r>
            <a:r>
              <a:rPr kumimoji="1" lang="ja-JP" altLang="en-US">
                <a:solidFill>
                  <a:schemeClr val="tx1">
                    <a:lumMod val="95000"/>
                    <a:lumOff val="5000"/>
                  </a:schemeClr>
                </a:solidFill>
              </a:rPr>
              <a:t>信頼性の予測値と実際の誤差が相関していた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8A1B43DA-0FA9-1E05-2EDB-545724B0CA0B}"/>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DB7D00A9-9652-18BB-A762-87B8A09F425D}"/>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4 </a:t>
            </a:r>
            <a:r>
              <a:rPr kumimoji="1" lang="ja-JP" altLang="en-US" sz="2200" b="1" dirty="0"/>
              <a:t>予測の信頼性評価</a:t>
            </a:r>
          </a:p>
        </p:txBody>
      </p:sp>
      <p:sp>
        <p:nvSpPr>
          <p:cNvPr id="8" name="テキスト ボックス 7">
            <a:extLst>
              <a:ext uri="{FF2B5EF4-FFF2-40B4-BE49-F238E27FC236}">
                <a16:creationId xmlns:a16="http://schemas.microsoft.com/office/drawing/2014/main" id="{5845A7B8-B592-626C-BB97-EBB544995273}"/>
              </a:ext>
            </a:extLst>
          </p:cNvPr>
          <p:cNvSpPr txBox="1"/>
          <p:nvPr/>
        </p:nvSpPr>
        <p:spPr>
          <a:xfrm>
            <a:off x="0" y="948989"/>
            <a:ext cx="7925463"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イオン・共有結合修飾の予測</a:t>
            </a:r>
            <a:endParaRPr kumimoji="1" lang="en-US" altLang="ja-JP" sz="1400" dirty="0">
              <a:solidFill>
                <a:schemeClr val="tx1">
                  <a:lumMod val="95000"/>
                  <a:lumOff val="5000"/>
                </a:schemeClr>
              </a:solidFill>
            </a:endParaRPr>
          </a:p>
        </p:txBody>
      </p:sp>
      <p:pic>
        <p:nvPicPr>
          <p:cNvPr id="2" name="Picture 2" descr="Extended Data Fig. 8">
            <a:extLst>
              <a:ext uri="{FF2B5EF4-FFF2-40B4-BE49-F238E27FC236}">
                <a16:creationId xmlns:a16="http://schemas.microsoft.com/office/drawing/2014/main" id="{855D6C55-7CE2-BF30-D0D9-3D1AC3E96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42" y="1308823"/>
            <a:ext cx="8296866" cy="225859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54B5F6A-BC91-CC44-2388-2EFD586C0BA6}"/>
              </a:ext>
            </a:extLst>
          </p:cNvPr>
          <p:cNvSpPr txBox="1"/>
          <p:nvPr/>
        </p:nvSpPr>
        <p:spPr>
          <a:xfrm>
            <a:off x="44551" y="3797154"/>
            <a:ext cx="8596089" cy="369332"/>
          </a:xfrm>
          <a:prstGeom prst="rect">
            <a:avLst/>
          </a:prstGeom>
          <a:noFill/>
        </p:spPr>
        <p:txBody>
          <a:bodyPr wrap="square" rtlCol="0">
            <a:spAutoFit/>
          </a:bodyPr>
          <a:lstStyle/>
          <a:p>
            <a:r>
              <a:rPr kumimoji="1" lang="ja-JP" altLang="en-US">
                <a:solidFill>
                  <a:schemeClr val="tx1">
                    <a:lumMod val="95000"/>
                    <a:lumOff val="5000"/>
                  </a:schemeClr>
                </a:solidFill>
              </a:rPr>
              <a:t>予測の具体例</a:t>
            </a:r>
            <a:r>
              <a:rPr kumimoji="1" lang="en-US" altLang="ja-JP" dirty="0">
                <a:solidFill>
                  <a:schemeClr val="tx1">
                    <a:lumMod val="95000"/>
                    <a:lumOff val="5000"/>
                  </a:schemeClr>
                </a:solidFill>
              </a:rPr>
              <a:t>(PDB7T82) </a:t>
            </a:r>
          </a:p>
        </p:txBody>
      </p:sp>
      <p:sp>
        <p:nvSpPr>
          <p:cNvPr id="4" name="正方形/長方形 3">
            <a:extLst>
              <a:ext uri="{FF2B5EF4-FFF2-40B4-BE49-F238E27FC236}">
                <a16:creationId xmlns:a16="http://schemas.microsoft.com/office/drawing/2014/main" id="{E080AA4C-ECA6-265D-1EEF-4810B4C27C4D}"/>
              </a:ext>
            </a:extLst>
          </p:cNvPr>
          <p:cNvSpPr/>
          <p:nvPr/>
        </p:nvSpPr>
        <p:spPr>
          <a:xfrm>
            <a:off x="44551" y="3828820"/>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9" name="Picture 2" descr="Fig. 4">
            <a:extLst>
              <a:ext uri="{FF2B5EF4-FFF2-40B4-BE49-F238E27FC236}">
                <a16:creationId xmlns:a16="http://schemas.microsoft.com/office/drawing/2014/main" id="{42FEFEB4-1410-E8D0-A28D-560B234ABB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7352" r="85271"/>
          <a:stretch/>
        </p:blipFill>
        <p:spPr bwMode="auto">
          <a:xfrm>
            <a:off x="590832" y="4509626"/>
            <a:ext cx="1167630" cy="23678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ig. 4">
            <a:extLst>
              <a:ext uri="{FF2B5EF4-FFF2-40B4-BE49-F238E27FC236}">
                <a16:creationId xmlns:a16="http://schemas.microsoft.com/office/drawing/2014/main" id="{F2CD9389-371F-7523-B508-8F32BAE874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74" t="67352"/>
          <a:stretch/>
        </p:blipFill>
        <p:spPr bwMode="auto">
          <a:xfrm>
            <a:off x="2768880" y="4655811"/>
            <a:ext cx="5907760" cy="220218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BF0F169A-770B-1F8B-7A49-CA68264C3A0B}"/>
              </a:ext>
            </a:extLst>
          </p:cNvPr>
          <p:cNvSpPr txBox="1"/>
          <p:nvPr/>
        </p:nvSpPr>
        <p:spPr>
          <a:xfrm>
            <a:off x="34925" y="4126736"/>
            <a:ext cx="2365392"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残基ごとの信頼性予測</a:t>
            </a:r>
            <a:endParaRPr kumimoji="1" lang="en-US" altLang="ja-JP" sz="1400" dirty="0">
              <a:solidFill>
                <a:schemeClr val="tx1">
                  <a:lumMod val="95000"/>
                  <a:lumOff val="5000"/>
                </a:schemeClr>
              </a:solidFill>
            </a:endParaRPr>
          </a:p>
        </p:txBody>
      </p:sp>
      <p:sp>
        <p:nvSpPr>
          <p:cNvPr id="5" name="テキスト ボックス 4">
            <a:extLst>
              <a:ext uri="{FF2B5EF4-FFF2-40B4-BE49-F238E27FC236}">
                <a16:creationId xmlns:a16="http://schemas.microsoft.com/office/drawing/2014/main" id="{12758810-E851-E865-7B9C-F9260C746090}"/>
              </a:ext>
            </a:extLst>
          </p:cNvPr>
          <p:cNvSpPr txBox="1"/>
          <p:nvPr/>
        </p:nvSpPr>
        <p:spPr>
          <a:xfrm>
            <a:off x="2373233" y="4119756"/>
            <a:ext cx="4257936"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サブユニット間の境界面の信頼性が高いほど</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実際の精度</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DockQ</a:t>
            </a:r>
            <a:r>
              <a:rPr kumimoji="1" lang="en-US" altLang="ja-JP" sz="1400" dirty="0">
                <a:solidFill>
                  <a:schemeClr val="tx1">
                    <a:lumMod val="95000"/>
                    <a:lumOff val="5000"/>
                  </a:schemeClr>
                </a:solidFill>
              </a:rPr>
              <a:t> score)</a:t>
            </a:r>
            <a:r>
              <a:rPr kumimoji="1" lang="ja-JP" altLang="en-US" sz="1400" dirty="0">
                <a:solidFill>
                  <a:schemeClr val="tx1">
                    <a:lumMod val="95000"/>
                    <a:lumOff val="5000"/>
                  </a:schemeClr>
                </a:solidFill>
              </a:rPr>
              <a:t>も高かった。</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1599151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0CADF-9D10-BE19-0D21-3B00A1CCE2E1}"/>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E67E21ED-44EA-D86D-5617-39C61429C2A4}"/>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C2359E2F-BBBD-6998-1EF7-F5FFCDC7E820}"/>
              </a:ext>
            </a:extLst>
          </p:cNvPr>
          <p:cNvSpPr txBox="1"/>
          <p:nvPr/>
        </p:nvSpPr>
        <p:spPr>
          <a:xfrm>
            <a:off x="1397888" y="2076876"/>
            <a:ext cx="4905375" cy="369332"/>
          </a:xfrm>
          <a:prstGeom prst="rect">
            <a:avLst/>
          </a:prstGeom>
          <a:noFill/>
        </p:spPr>
        <p:txBody>
          <a:bodyPr wrap="square" rtlCol="0">
            <a:spAutoFit/>
          </a:bodyPr>
          <a:lstStyle>
            <a:defPPr>
              <a:defRPr lang="en-US"/>
            </a:defPPr>
            <a:lvl1pPr>
              <a:defRPr kumimoji="1">
                <a:solidFill>
                  <a:schemeClr val="bg1">
                    <a:lumMod val="85000"/>
                  </a:schemeClr>
                </a:solidFill>
              </a:defRPr>
            </a:lvl1pPr>
          </a:lstStyle>
          <a:p>
            <a:r>
              <a:rPr lang="ja-JP" altLang="en-US" dirty="0"/>
              <a:t>様々な複合体に対する予測精度</a:t>
            </a:r>
          </a:p>
        </p:txBody>
      </p:sp>
      <p:sp>
        <p:nvSpPr>
          <p:cNvPr id="11" name="テキスト ボックス 10">
            <a:extLst>
              <a:ext uri="{FF2B5EF4-FFF2-40B4-BE49-F238E27FC236}">
                <a16:creationId xmlns:a16="http://schemas.microsoft.com/office/drawing/2014/main" id="{5C357EE9-020F-7228-C967-BF15F6D73EEC}"/>
              </a:ext>
            </a:extLst>
          </p:cNvPr>
          <p:cNvSpPr txBox="1"/>
          <p:nvPr/>
        </p:nvSpPr>
        <p:spPr>
          <a:xfrm>
            <a:off x="1392173" y="3057465"/>
            <a:ext cx="6315544" cy="369332"/>
          </a:xfrm>
          <a:prstGeom prst="rect">
            <a:avLst/>
          </a:prstGeom>
          <a:noFill/>
        </p:spPr>
        <p:txBody>
          <a:bodyPr wrap="square" rtlCol="0">
            <a:spAutoFit/>
          </a:bodyPr>
          <a:lstStyle/>
          <a:p>
            <a:r>
              <a:rPr kumimoji="1" lang="ja-JP" altLang="en-US" dirty="0">
                <a:solidFill>
                  <a:schemeClr val="bg1">
                    <a:lumMod val="85000"/>
                  </a:schemeClr>
                </a:solidFill>
              </a:rPr>
              <a:t>予測の信頼性評価</a:t>
            </a:r>
          </a:p>
        </p:txBody>
      </p:sp>
      <p:sp>
        <p:nvSpPr>
          <p:cNvPr id="12" name="テキスト ボックス 11">
            <a:extLst>
              <a:ext uri="{FF2B5EF4-FFF2-40B4-BE49-F238E27FC236}">
                <a16:creationId xmlns:a16="http://schemas.microsoft.com/office/drawing/2014/main" id="{066966C6-F3D7-1C11-BDD2-92BD7F4746A2}"/>
              </a:ext>
            </a:extLst>
          </p:cNvPr>
          <p:cNvSpPr txBox="1"/>
          <p:nvPr/>
        </p:nvSpPr>
        <p:spPr>
          <a:xfrm>
            <a:off x="1392174" y="4038054"/>
            <a:ext cx="4905374" cy="369332"/>
          </a:xfrm>
          <a:prstGeom prst="rect">
            <a:avLst/>
          </a:prstGeom>
          <a:noFill/>
        </p:spPr>
        <p:txBody>
          <a:bodyPr wrap="square" rtlCol="0">
            <a:spAutoFit/>
          </a:bodyPr>
          <a:lstStyle>
            <a:defPPr>
              <a:defRPr lang="en-US"/>
            </a:defPPr>
            <a:lvl1pPr>
              <a:defRPr kumimoji="1">
                <a:solidFill>
                  <a:schemeClr val="tx1">
                    <a:lumMod val="95000"/>
                    <a:lumOff val="5000"/>
                  </a:schemeClr>
                </a:solidFill>
              </a:defRPr>
            </a:lvl1pPr>
          </a:lstStyle>
          <a:p>
            <a:r>
              <a:rPr lang="en-US" altLang="ja-JP" dirty="0"/>
              <a:t>AF3</a:t>
            </a:r>
            <a:r>
              <a:rPr lang="ja-JP" altLang="en-US" dirty="0"/>
              <a:t>の課題</a:t>
            </a:r>
          </a:p>
        </p:txBody>
      </p:sp>
      <p:sp>
        <p:nvSpPr>
          <p:cNvPr id="2" name="テキスト ボックス 1">
            <a:extLst>
              <a:ext uri="{FF2B5EF4-FFF2-40B4-BE49-F238E27FC236}">
                <a16:creationId xmlns:a16="http://schemas.microsoft.com/office/drawing/2014/main" id="{E2836902-576F-C08A-968F-3FFFE7DC28BD}"/>
              </a:ext>
            </a:extLst>
          </p:cNvPr>
          <p:cNvSpPr txBox="1"/>
          <p:nvPr/>
        </p:nvSpPr>
        <p:spPr>
          <a:xfrm>
            <a:off x="1392173" y="1172687"/>
            <a:ext cx="4905375" cy="369332"/>
          </a:xfrm>
          <a:prstGeom prst="rect">
            <a:avLst/>
          </a:prstGeom>
          <a:noFill/>
        </p:spPr>
        <p:txBody>
          <a:bodyPr wrap="square" rtlCol="0">
            <a:spAutoFit/>
          </a:bodyPr>
          <a:lstStyle>
            <a:defPPr>
              <a:defRPr lang="en-US"/>
            </a:defPPr>
            <a:lvl1pPr>
              <a:defRPr kumimoji="1">
                <a:solidFill>
                  <a:schemeClr val="bg1">
                    <a:lumMod val="85000"/>
                  </a:schemeClr>
                </a:solidFill>
              </a:defRPr>
            </a:lvl1pPr>
          </a:lstStyle>
          <a:p>
            <a:r>
              <a:rPr lang="ja-JP" altLang="en-US" dirty="0"/>
              <a:t>提案するモデル構造と学習手法</a:t>
            </a:r>
          </a:p>
        </p:txBody>
      </p:sp>
      <p:sp>
        <p:nvSpPr>
          <p:cNvPr id="3" name="正方形/長方形 2">
            <a:extLst>
              <a:ext uri="{FF2B5EF4-FFF2-40B4-BE49-F238E27FC236}">
                <a16:creationId xmlns:a16="http://schemas.microsoft.com/office/drawing/2014/main" id="{726309A9-A4F5-FE7A-9BC7-14F7CAC71365}"/>
              </a:ext>
            </a:extLst>
          </p:cNvPr>
          <p:cNvSpPr/>
          <p:nvPr/>
        </p:nvSpPr>
        <p:spPr>
          <a:xfrm>
            <a:off x="342900" y="1191167"/>
            <a:ext cx="876300"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a:t>
            </a:r>
            <a:r>
              <a:rPr kumimoji="1" lang="en-US" altLang="ja-JP" sz="1600" b="1"/>
              <a:t>. 1,2</a:t>
            </a:r>
            <a:endParaRPr kumimoji="1" lang="en-US" altLang="ja-JP" sz="1600" b="1" dirty="0"/>
          </a:p>
        </p:txBody>
      </p:sp>
      <p:sp>
        <p:nvSpPr>
          <p:cNvPr id="5" name="正方形/長方形 4">
            <a:extLst>
              <a:ext uri="{FF2B5EF4-FFF2-40B4-BE49-F238E27FC236}">
                <a16:creationId xmlns:a16="http://schemas.microsoft.com/office/drawing/2014/main" id="{82D478AB-BE27-4E85-D381-ECCF825EEF9F}"/>
              </a:ext>
            </a:extLst>
          </p:cNvPr>
          <p:cNvSpPr/>
          <p:nvPr/>
        </p:nvSpPr>
        <p:spPr>
          <a:xfrm>
            <a:off x="342899" y="2095356"/>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1,3</a:t>
            </a:r>
          </a:p>
        </p:txBody>
      </p:sp>
      <p:sp>
        <p:nvSpPr>
          <p:cNvPr id="6" name="正方形/長方形 5">
            <a:extLst>
              <a:ext uri="{FF2B5EF4-FFF2-40B4-BE49-F238E27FC236}">
                <a16:creationId xmlns:a16="http://schemas.microsoft.com/office/drawing/2014/main" id="{2BD325A0-16FD-D333-3239-F6CF7B597268}"/>
              </a:ext>
            </a:extLst>
          </p:cNvPr>
          <p:cNvSpPr/>
          <p:nvPr/>
        </p:nvSpPr>
        <p:spPr>
          <a:xfrm>
            <a:off x="342899" y="307594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4</a:t>
            </a:r>
          </a:p>
        </p:txBody>
      </p:sp>
      <p:sp>
        <p:nvSpPr>
          <p:cNvPr id="7" name="正方形/長方形 6">
            <a:extLst>
              <a:ext uri="{FF2B5EF4-FFF2-40B4-BE49-F238E27FC236}">
                <a16:creationId xmlns:a16="http://schemas.microsoft.com/office/drawing/2014/main" id="{1BA2D2AE-77E5-2C3E-7A95-DE871089AA08}"/>
              </a:ext>
            </a:extLst>
          </p:cNvPr>
          <p:cNvSpPr/>
          <p:nvPr/>
        </p:nvSpPr>
        <p:spPr>
          <a:xfrm>
            <a:off x="342899" y="4062165"/>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5</a:t>
            </a:r>
          </a:p>
        </p:txBody>
      </p:sp>
    </p:spTree>
    <p:extLst>
      <p:ext uri="{BB962C8B-B14F-4D97-AF65-F5344CB8AC3E}">
        <p14:creationId xmlns:p14="http://schemas.microsoft.com/office/powerpoint/2010/main" val="454234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588E-EA36-5210-C29A-1004471E5F81}"/>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3D1878A2-F9E3-871C-3A5B-09000183543B}"/>
              </a:ext>
            </a:extLst>
          </p:cNvPr>
          <p:cNvSpPr txBox="1"/>
          <p:nvPr/>
        </p:nvSpPr>
        <p:spPr>
          <a:xfrm>
            <a:off x="80551" y="509220"/>
            <a:ext cx="8596089" cy="369332"/>
          </a:xfrm>
          <a:prstGeom prst="rect">
            <a:avLst/>
          </a:prstGeom>
          <a:noFill/>
        </p:spPr>
        <p:txBody>
          <a:bodyPr wrap="square" rtlCol="0">
            <a:spAutoFit/>
          </a:bodyPr>
          <a:lstStyle/>
          <a:p>
            <a:r>
              <a:rPr kumimoji="1" lang="en-US" altLang="ja-JP" dirty="0">
                <a:solidFill>
                  <a:schemeClr val="tx1">
                    <a:lumMod val="95000"/>
                    <a:lumOff val="5000"/>
                  </a:schemeClr>
                </a:solidFill>
              </a:rPr>
              <a:t>1. </a:t>
            </a:r>
            <a:r>
              <a:rPr kumimoji="1" lang="ja-JP" altLang="en-US" dirty="0">
                <a:solidFill>
                  <a:schemeClr val="tx1">
                    <a:lumMod val="95000"/>
                    <a:lumOff val="5000"/>
                  </a:schemeClr>
                </a:solidFill>
              </a:rPr>
              <a:t>誤った立体化学構造を出力しうる</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FF3EC841-1AAC-B40B-03D7-36EA09195A0B}"/>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1855CE35-3C30-E809-32CF-980E47EB52C8}"/>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AF3</a:t>
            </a:r>
            <a:r>
              <a:rPr kumimoji="1" lang="ja-JP" altLang="en-US" sz="2200" b="1" dirty="0"/>
              <a:t>の課題</a:t>
            </a:r>
          </a:p>
        </p:txBody>
      </p:sp>
      <p:sp>
        <p:nvSpPr>
          <p:cNvPr id="6" name="テキスト ボックス 5">
            <a:extLst>
              <a:ext uri="{FF2B5EF4-FFF2-40B4-BE49-F238E27FC236}">
                <a16:creationId xmlns:a16="http://schemas.microsoft.com/office/drawing/2014/main" id="{D05EB861-C059-E129-6D9A-F2672A9AD1C1}"/>
              </a:ext>
            </a:extLst>
          </p:cNvPr>
          <p:cNvSpPr txBox="1"/>
          <p:nvPr/>
        </p:nvSpPr>
        <p:spPr>
          <a:xfrm>
            <a:off x="44551" y="3462963"/>
            <a:ext cx="4258675"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例</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左図では正解の</a:t>
            </a:r>
            <a:r>
              <a:rPr kumimoji="1" lang="en-US" altLang="ja-JP" sz="1400" dirty="0">
                <a:solidFill>
                  <a:schemeClr val="tx1">
                    <a:lumMod val="95000"/>
                    <a:lumOff val="5000"/>
                  </a:schemeClr>
                </a:solidFill>
              </a:rPr>
              <a:t>β-D-</a:t>
            </a:r>
            <a:r>
              <a:rPr kumimoji="1" lang="ja-JP" altLang="en-US" sz="1400" dirty="0">
                <a:solidFill>
                  <a:schemeClr val="tx1">
                    <a:lumMod val="95000"/>
                    <a:lumOff val="5000"/>
                  </a:schemeClr>
                </a:solidFill>
              </a:rPr>
              <a:t>グルクロン酸に対して</a:t>
            </a:r>
            <a:r>
              <a:rPr kumimoji="1" lang="en-US" altLang="ja-JP" sz="1400" dirty="0">
                <a:solidFill>
                  <a:schemeClr val="tx1">
                    <a:lumMod val="95000"/>
                    <a:lumOff val="5000"/>
                  </a:schemeClr>
                </a:solidFill>
              </a:rPr>
              <a:t>, α-D-</a:t>
            </a:r>
            <a:r>
              <a:rPr kumimoji="1" lang="ja-JP" altLang="en-US" sz="1400" dirty="0">
                <a:solidFill>
                  <a:schemeClr val="tx1">
                    <a:lumMod val="95000"/>
                    <a:lumOff val="5000"/>
                  </a:schemeClr>
                </a:solidFill>
              </a:rPr>
              <a:t>グルクロン酸が出力されている。</a:t>
            </a:r>
            <a:endParaRPr kumimoji="1" lang="en-US" altLang="ja-JP" sz="1400" dirty="0">
              <a:solidFill>
                <a:schemeClr val="tx1">
                  <a:lumMod val="95000"/>
                  <a:lumOff val="5000"/>
                </a:schemeClr>
              </a:solidFill>
            </a:endParaRPr>
          </a:p>
        </p:txBody>
      </p:sp>
      <p:pic>
        <p:nvPicPr>
          <p:cNvPr id="7" name="Picture 2" descr="Fig. 5">
            <a:extLst>
              <a:ext uri="{FF2B5EF4-FFF2-40B4-BE49-F238E27FC236}">
                <a16:creationId xmlns:a16="http://schemas.microsoft.com/office/drawing/2014/main" id="{DE9E938D-D64F-1838-7EF2-F4BB9F59A0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243" b="76462"/>
          <a:stretch/>
        </p:blipFill>
        <p:spPr bwMode="auto">
          <a:xfrm>
            <a:off x="424792" y="928108"/>
            <a:ext cx="3570192" cy="2205320"/>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F07B44FE-0335-97D5-96A3-35C790B07B1F}"/>
              </a:ext>
            </a:extLst>
          </p:cNvPr>
          <p:cNvSpPr txBox="1"/>
          <p:nvPr/>
        </p:nvSpPr>
        <p:spPr>
          <a:xfrm>
            <a:off x="44551" y="4017981"/>
            <a:ext cx="4430543"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出力の順位付けでは</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このような立体化学構造の誤りに対するペナルティ項を加えた。</a:t>
            </a:r>
            <a:endParaRPr kumimoji="1" lang="en-US" altLang="ja-JP" sz="1400" dirty="0">
              <a:solidFill>
                <a:schemeClr val="tx1">
                  <a:lumMod val="95000"/>
                  <a:lumOff val="5000"/>
                </a:schemeClr>
              </a:solidFill>
            </a:endParaRPr>
          </a:p>
        </p:txBody>
      </p:sp>
      <p:sp>
        <p:nvSpPr>
          <p:cNvPr id="17" name="テキスト ボックス 16">
            <a:extLst>
              <a:ext uri="{FF2B5EF4-FFF2-40B4-BE49-F238E27FC236}">
                <a16:creationId xmlns:a16="http://schemas.microsoft.com/office/drawing/2014/main" id="{382875CD-37E2-0322-EF2D-030FCAB8A6D8}"/>
              </a:ext>
            </a:extLst>
          </p:cNvPr>
          <p:cNvSpPr txBox="1"/>
          <p:nvPr/>
        </p:nvSpPr>
        <p:spPr>
          <a:xfrm>
            <a:off x="35673" y="4572999"/>
            <a:ext cx="4222090"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err="1">
                <a:solidFill>
                  <a:schemeClr val="tx1">
                    <a:lumMod val="95000"/>
                    <a:lumOff val="5000"/>
                  </a:schemeClr>
                </a:solidFill>
              </a:rPr>
              <a:t>PoseBusters</a:t>
            </a:r>
            <a:r>
              <a:rPr kumimoji="1" lang="ja-JP" altLang="en-US" sz="1400" dirty="0">
                <a:solidFill>
                  <a:schemeClr val="tx1">
                    <a:lumMod val="95000"/>
                    <a:lumOff val="5000"/>
                  </a:schemeClr>
                </a:solidFill>
              </a:rPr>
              <a:t>データセットでは</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全体の</a:t>
            </a:r>
            <a:r>
              <a:rPr kumimoji="1" lang="en-US" altLang="ja-JP" sz="1400" dirty="0">
                <a:solidFill>
                  <a:schemeClr val="tx1">
                    <a:lumMod val="95000"/>
                    <a:lumOff val="5000"/>
                  </a:schemeClr>
                </a:solidFill>
              </a:rPr>
              <a:t>4.4%</a:t>
            </a:r>
            <a:r>
              <a:rPr kumimoji="1" lang="ja-JP" altLang="en-US" sz="1400" dirty="0">
                <a:solidFill>
                  <a:schemeClr val="tx1">
                    <a:lumMod val="95000"/>
                    <a:lumOff val="5000"/>
                  </a:schemeClr>
                </a:solidFill>
              </a:rPr>
              <a:t>に立体化学構造の誤りが見られた。</a:t>
            </a:r>
            <a:endParaRPr kumimoji="1" lang="en-US" altLang="ja-JP" sz="1400" dirty="0">
              <a:solidFill>
                <a:schemeClr val="tx1">
                  <a:lumMod val="95000"/>
                  <a:lumOff val="5000"/>
                </a:schemeClr>
              </a:solidFill>
            </a:endParaRPr>
          </a:p>
        </p:txBody>
      </p:sp>
      <p:sp>
        <p:nvSpPr>
          <p:cNvPr id="18" name="テキスト ボックス 17">
            <a:extLst>
              <a:ext uri="{FF2B5EF4-FFF2-40B4-BE49-F238E27FC236}">
                <a16:creationId xmlns:a16="http://schemas.microsoft.com/office/drawing/2014/main" id="{184C821C-18BA-EB00-E575-DD3D7C1220E5}"/>
              </a:ext>
            </a:extLst>
          </p:cNvPr>
          <p:cNvSpPr txBox="1"/>
          <p:nvPr/>
        </p:nvSpPr>
        <p:spPr>
          <a:xfrm>
            <a:off x="4681126" y="531123"/>
            <a:ext cx="4491449" cy="369332"/>
          </a:xfrm>
          <a:prstGeom prst="rect">
            <a:avLst/>
          </a:prstGeom>
          <a:noFill/>
        </p:spPr>
        <p:txBody>
          <a:bodyPr wrap="square" rtlCol="0">
            <a:spAutoFit/>
          </a:bodyPr>
          <a:lstStyle/>
          <a:p>
            <a:r>
              <a:rPr kumimoji="1" lang="en-US" altLang="ja-JP" dirty="0">
                <a:solidFill>
                  <a:schemeClr val="tx1">
                    <a:lumMod val="95000"/>
                    <a:lumOff val="5000"/>
                  </a:schemeClr>
                </a:solidFill>
              </a:rPr>
              <a:t>2. </a:t>
            </a:r>
            <a:r>
              <a:rPr kumimoji="1" lang="ja-JP" altLang="en-US" dirty="0">
                <a:solidFill>
                  <a:schemeClr val="tx1">
                    <a:lumMod val="95000"/>
                    <a:lumOff val="5000"/>
                  </a:schemeClr>
                </a:solidFill>
              </a:rPr>
              <a:t>複数原子が衝突した構造を出力しうる</a:t>
            </a:r>
            <a:endParaRPr kumimoji="1" lang="en-US" altLang="ja-JP" dirty="0">
              <a:solidFill>
                <a:schemeClr val="tx1">
                  <a:lumMod val="95000"/>
                  <a:lumOff val="5000"/>
                </a:schemeClr>
              </a:solidFill>
            </a:endParaRPr>
          </a:p>
        </p:txBody>
      </p:sp>
      <p:sp>
        <p:nvSpPr>
          <p:cNvPr id="19" name="正方形/長方形 18">
            <a:extLst>
              <a:ext uri="{FF2B5EF4-FFF2-40B4-BE49-F238E27FC236}">
                <a16:creationId xmlns:a16="http://schemas.microsoft.com/office/drawing/2014/main" id="{52A5198A-A651-1904-9F27-A42DB9318EDD}"/>
              </a:ext>
            </a:extLst>
          </p:cNvPr>
          <p:cNvSpPr/>
          <p:nvPr/>
        </p:nvSpPr>
        <p:spPr>
          <a:xfrm>
            <a:off x="4645126" y="553026"/>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0" name="テキスト ボックス 19">
            <a:extLst>
              <a:ext uri="{FF2B5EF4-FFF2-40B4-BE49-F238E27FC236}">
                <a16:creationId xmlns:a16="http://schemas.microsoft.com/office/drawing/2014/main" id="{D961A4E0-967D-B2CF-197A-ECCD1342AE89}"/>
              </a:ext>
            </a:extLst>
          </p:cNvPr>
          <p:cNvSpPr txBox="1"/>
          <p:nvPr/>
        </p:nvSpPr>
        <p:spPr>
          <a:xfrm>
            <a:off x="4645126" y="3707253"/>
            <a:ext cx="4012707"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最悪の場合</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左のようにホモマーの同じ鎖が全く同じ位置に重なることがある。</a:t>
            </a:r>
            <a:endParaRPr kumimoji="1" lang="en-US" altLang="ja-JP" sz="1400" dirty="0">
              <a:solidFill>
                <a:schemeClr val="tx1">
                  <a:lumMod val="95000"/>
                  <a:lumOff val="5000"/>
                </a:schemeClr>
              </a:solidFill>
            </a:endParaRPr>
          </a:p>
        </p:txBody>
      </p:sp>
      <p:pic>
        <p:nvPicPr>
          <p:cNvPr id="21" name="Picture 2" descr="Fig. 5">
            <a:extLst>
              <a:ext uri="{FF2B5EF4-FFF2-40B4-BE49-F238E27FC236}">
                <a16:creationId xmlns:a16="http://schemas.microsoft.com/office/drawing/2014/main" id="{588A2D7D-EEBB-8A53-5C92-85BFEC5DB5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738" t="70602" b="7909"/>
          <a:stretch/>
        </p:blipFill>
        <p:spPr bwMode="auto">
          <a:xfrm>
            <a:off x="5098700" y="927622"/>
            <a:ext cx="3417710" cy="2391674"/>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72352CE6-28B5-77A3-6C0C-846E81FE63DC}"/>
              </a:ext>
            </a:extLst>
          </p:cNvPr>
          <p:cNvSpPr txBox="1"/>
          <p:nvPr/>
        </p:nvSpPr>
        <p:spPr>
          <a:xfrm>
            <a:off x="4645874" y="4266999"/>
            <a:ext cx="3666479"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その他の場合</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長い配列の構造で衝突が起きやすかった。</a:t>
            </a:r>
            <a:endParaRPr kumimoji="1" lang="en-US" altLang="ja-JP" sz="1400" dirty="0">
              <a:solidFill>
                <a:schemeClr val="tx1">
                  <a:lumMod val="95000"/>
                  <a:lumOff val="5000"/>
                </a:schemeClr>
              </a:solidFill>
            </a:endParaRPr>
          </a:p>
        </p:txBody>
      </p:sp>
      <p:cxnSp>
        <p:nvCxnSpPr>
          <p:cNvPr id="2" name="直線コネクタ 1">
            <a:extLst>
              <a:ext uri="{FF2B5EF4-FFF2-40B4-BE49-F238E27FC236}">
                <a16:creationId xmlns:a16="http://schemas.microsoft.com/office/drawing/2014/main" id="{C69324F1-4D22-F61D-3027-267F6BEE47E8}"/>
              </a:ext>
            </a:extLst>
          </p:cNvPr>
          <p:cNvCxnSpPr>
            <a:cxnSpLocks/>
          </p:cNvCxnSpPr>
          <p:nvPr/>
        </p:nvCxnSpPr>
        <p:spPr>
          <a:xfrm>
            <a:off x="4573670" y="546678"/>
            <a:ext cx="0" cy="6120000"/>
          </a:xfrm>
          <a:prstGeom prst="line">
            <a:avLst/>
          </a:prstGeom>
          <a:ln w="31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6030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CC188-830A-5D05-7A81-A1BFF3113499}"/>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2419852B-57B5-825E-3BA5-9C47C9ACAF70}"/>
              </a:ext>
            </a:extLst>
          </p:cNvPr>
          <p:cNvSpPr txBox="1"/>
          <p:nvPr/>
        </p:nvSpPr>
        <p:spPr>
          <a:xfrm>
            <a:off x="80551" y="509220"/>
            <a:ext cx="8596089" cy="369332"/>
          </a:xfrm>
          <a:prstGeom prst="rect">
            <a:avLst/>
          </a:prstGeom>
          <a:noFill/>
        </p:spPr>
        <p:txBody>
          <a:bodyPr wrap="square" rtlCol="0">
            <a:spAutoFit/>
          </a:bodyPr>
          <a:lstStyle/>
          <a:p>
            <a:r>
              <a:rPr kumimoji="1" lang="en-US" altLang="ja-JP" dirty="0">
                <a:solidFill>
                  <a:schemeClr val="tx1">
                    <a:lumMod val="95000"/>
                    <a:lumOff val="5000"/>
                  </a:schemeClr>
                </a:solidFill>
              </a:rPr>
              <a:t>3. </a:t>
            </a:r>
            <a:r>
              <a:rPr kumimoji="1" lang="ja-JP" altLang="en-US" dirty="0">
                <a:solidFill>
                  <a:schemeClr val="tx1">
                    <a:lumMod val="95000"/>
                    <a:lumOff val="5000"/>
                  </a:schemeClr>
                </a:solidFill>
              </a:rPr>
              <a:t>不規則な領域にも構造を生成することがある</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1C32B9DC-9333-E384-8CDA-7BC27717AD80}"/>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57EC1811-16A1-526D-84EA-0B6BD2A4C905}"/>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AF3</a:t>
            </a:r>
            <a:r>
              <a:rPr kumimoji="1" lang="ja-JP" altLang="en-US" sz="2200" b="1" dirty="0"/>
              <a:t>の課題</a:t>
            </a:r>
          </a:p>
        </p:txBody>
      </p:sp>
      <p:sp>
        <p:nvSpPr>
          <p:cNvPr id="6" name="テキスト ボックス 5">
            <a:extLst>
              <a:ext uri="{FF2B5EF4-FFF2-40B4-BE49-F238E27FC236}">
                <a16:creationId xmlns:a16="http://schemas.microsoft.com/office/drawing/2014/main" id="{FD5D25FD-96BB-817E-BCE5-4CB194598C1B}"/>
              </a:ext>
            </a:extLst>
          </p:cNvPr>
          <p:cNvSpPr txBox="1"/>
          <p:nvPr/>
        </p:nvSpPr>
        <p:spPr>
          <a:xfrm>
            <a:off x="80551" y="3429000"/>
            <a:ext cx="3674215"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タンパク質には</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細胞中で特定の構造を取らない天然変性領域</a:t>
            </a:r>
            <a:r>
              <a:rPr kumimoji="1" lang="en-US" altLang="ja-JP" sz="1400" dirty="0">
                <a:solidFill>
                  <a:schemeClr val="tx1">
                    <a:lumMod val="95000"/>
                    <a:lumOff val="5000"/>
                  </a:schemeClr>
                </a:solidFill>
              </a:rPr>
              <a:t>(IDR)</a:t>
            </a:r>
            <a:r>
              <a:rPr kumimoji="1" lang="ja-JP" altLang="en-US" sz="1400" dirty="0">
                <a:solidFill>
                  <a:schemeClr val="tx1">
                    <a:lumMod val="95000"/>
                    <a:lumOff val="5000"/>
                  </a:schemeClr>
                </a:solidFill>
              </a:rPr>
              <a:t>が存在する。</a:t>
            </a:r>
            <a:endParaRPr kumimoji="1" lang="en-US" altLang="ja-JP" sz="1400" dirty="0">
              <a:solidFill>
                <a:schemeClr val="tx1">
                  <a:lumMod val="95000"/>
                  <a:lumOff val="5000"/>
                </a:schemeClr>
              </a:solidFill>
            </a:endParaRPr>
          </a:p>
        </p:txBody>
      </p:sp>
      <p:pic>
        <p:nvPicPr>
          <p:cNvPr id="2" name="Picture 2" descr="Fig. 5">
            <a:extLst>
              <a:ext uri="{FF2B5EF4-FFF2-40B4-BE49-F238E27FC236}">
                <a16:creationId xmlns:a16="http://schemas.microsoft.com/office/drawing/2014/main" id="{6913B637-00CC-7C71-563B-3A2F6748A1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0" t="64078" r="41083"/>
          <a:stretch/>
        </p:blipFill>
        <p:spPr bwMode="auto">
          <a:xfrm>
            <a:off x="116551" y="982884"/>
            <a:ext cx="3090494" cy="225686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942247D-44FC-E3F0-322B-87DAD45AE170}"/>
              </a:ext>
            </a:extLst>
          </p:cNvPr>
          <p:cNvSpPr txBox="1"/>
          <p:nvPr/>
        </p:nvSpPr>
        <p:spPr>
          <a:xfrm>
            <a:off x="83642" y="4017427"/>
            <a:ext cx="3754766" cy="1169551"/>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AlphaFold-Multimer</a:t>
            </a:r>
            <a:r>
              <a:rPr kumimoji="1" lang="ja-JP" altLang="en-US" sz="1400" dirty="0">
                <a:solidFill>
                  <a:schemeClr val="tx1">
                    <a:lumMod val="95000"/>
                    <a:lumOff val="5000"/>
                  </a:schemeClr>
                </a:solidFill>
              </a:rPr>
              <a:t>ではそのような領域はリボン状に予測されるが</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AF3</a:t>
            </a:r>
            <a:r>
              <a:rPr kumimoji="1" lang="ja-JP" altLang="en-US" sz="1400" dirty="0">
                <a:solidFill>
                  <a:schemeClr val="tx1">
                    <a:lumMod val="95000"/>
                    <a:lumOff val="5000"/>
                  </a:schemeClr>
                </a:solidFill>
              </a:rPr>
              <a:t>はノイズ除去モデルのためそのような領域にも構造を生成する場合がある                     </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信頼度は低くなる</a:t>
            </a:r>
            <a:r>
              <a:rPr kumimoji="1" lang="en-US" altLang="ja-JP" sz="1400" dirty="0">
                <a:solidFill>
                  <a:schemeClr val="tx1">
                    <a:lumMod val="95000"/>
                    <a:lumOff val="5000"/>
                  </a:schemeClr>
                </a:solidFill>
              </a:rPr>
              <a:t>)</a:t>
            </a:r>
          </a:p>
        </p:txBody>
      </p:sp>
      <p:pic>
        <p:nvPicPr>
          <p:cNvPr id="4" name="Picture 2" descr="Extended Data Fig. 1">
            <a:extLst>
              <a:ext uri="{FF2B5EF4-FFF2-40B4-BE49-F238E27FC236}">
                <a16:creationId xmlns:a16="http://schemas.microsoft.com/office/drawing/2014/main" id="{2778B893-3F81-2CE9-A285-158F3D28C3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55"/>
          <a:stretch/>
        </p:blipFill>
        <p:spPr bwMode="auto">
          <a:xfrm>
            <a:off x="4159655" y="982980"/>
            <a:ext cx="4949420" cy="489204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3400E880-E6DC-3B87-17E5-C4F5E51512FA}"/>
              </a:ext>
            </a:extLst>
          </p:cNvPr>
          <p:cNvSpPr txBox="1"/>
          <p:nvPr/>
        </p:nvSpPr>
        <p:spPr>
          <a:xfrm>
            <a:off x="4159655" y="5911378"/>
            <a:ext cx="4217047"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AF-M</a:t>
            </a:r>
            <a:r>
              <a:rPr kumimoji="1" lang="ja-JP" altLang="en-US" sz="1400" dirty="0">
                <a:solidFill>
                  <a:schemeClr val="tx1">
                    <a:lumMod val="95000"/>
                    <a:lumOff val="5000"/>
                  </a:schemeClr>
                </a:solidFill>
              </a:rPr>
              <a:t>の予測結果を学習データに加えることで</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ある程度改善する。</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3234652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EFC52-6ECE-DE7D-0CC6-97E18D73515E}"/>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E9E928E8-C2B9-0B85-0349-41DE112C44ED}"/>
              </a:ext>
            </a:extLst>
          </p:cNvPr>
          <p:cNvSpPr txBox="1"/>
          <p:nvPr/>
        </p:nvSpPr>
        <p:spPr>
          <a:xfrm>
            <a:off x="80551" y="563538"/>
            <a:ext cx="8596089" cy="646331"/>
          </a:xfrm>
          <a:prstGeom prst="rect">
            <a:avLst/>
          </a:prstGeom>
          <a:noFill/>
        </p:spPr>
        <p:txBody>
          <a:bodyPr wrap="square" rtlCol="0">
            <a:spAutoFit/>
          </a:bodyPr>
          <a:lstStyle/>
          <a:p>
            <a:r>
              <a:rPr kumimoji="1" lang="en-US" altLang="ja-JP" dirty="0">
                <a:solidFill>
                  <a:schemeClr val="tx1">
                    <a:lumMod val="95000"/>
                    <a:lumOff val="5000"/>
                  </a:schemeClr>
                </a:solidFill>
              </a:rPr>
              <a:t>4. </a:t>
            </a:r>
            <a:r>
              <a:rPr kumimoji="1" lang="ja-JP" altLang="en-US" dirty="0">
                <a:solidFill>
                  <a:schemeClr val="tx1">
                    <a:lumMod val="95000"/>
                    <a:lumOff val="5000"/>
                  </a:schemeClr>
                </a:solidFill>
              </a:rPr>
              <a:t>複数のコンフォメーションを</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予測できない場合がある</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72975501-846D-FAF6-FCC4-B78AAF827E87}"/>
              </a:ext>
            </a:extLst>
          </p:cNvPr>
          <p:cNvSpPr/>
          <p:nvPr/>
        </p:nvSpPr>
        <p:spPr>
          <a:xfrm>
            <a:off x="44551" y="563538"/>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AFB9FE2D-C569-DD5B-0C1C-98C9D05D8B7D}"/>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AF3</a:t>
            </a:r>
            <a:r>
              <a:rPr kumimoji="1" lang="ja-JP" altLang="en-US" sz="2200" b="1" dirty="0"/>
              <a:t>の課題</a:t>
            </a:r>
          </a:p>
        </p:txBody>
      </p:sp>
      <p:pic>
        <p:nvPicPr>
          <p:cNvPr id="7" name="Picture 2" descr="Fig. 5">
            <a:extLst>
              <a:ext uri="{FF2B5EF4-FFF2-40B4-BE49-F238E27FC236}">
                <a16:creationId xmlns:a16="http://schemas.microsoft.com/office/drawing/2014/main" id="{4D1C0B49-1ED9-2076-57A6-2BBB04CEEF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5" t="24595" b="36310"/>
          <a:stretch/>
        </p:blipFill>
        <p:spPr bwMode="auto">
          <a:xfrm>
            <a:off x="226261" y="1288746"/>
            <a:ext cx="3915638" cy="1779277"/>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77E13EA7-454B-C97A-F5A5-DE172FE8F687}"/>
              </a:ext>
            </a:extLst>
          </p:cNvPr>
          <p:cNvSpPr txBox="1"/>
          <p:nvPr/>
        </p:nvSpPr>
        <p:spPr>
          <a:xfrm>
            <a:off x="44155" y="3492679"/>
            <a:ext cx="4537075" cy="1384995"/>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例</a:t>
            </a:r>
            <a:r>
              <a:rPr kumimoji="1" lang="en-US" altLang="ja-JP" sz="1400" dirty="0">
                <a:solidFill>
                  <a:schemeClr val="tx1">
                    <a:lumMod val="95000"/>
                    <a:lumOff val="5000"/>
                  </a:schemeClr>
                </a:solidFill>
              </a:rPr>
              <a:t>: E3</a:t>
            </a:r>
            <a:r>
              <a:rPr kumimoji="1" lang="ja-JP" altLang="en-US" sz="1400" dirty="0">
                <a:solidFill>
                  <a:schemeClr val="tx1">
                    <a:lumMod val="95000"/>
                    <a:lumOff val="5000"/>
                  </a:schemeClr>
                </a:solidFill>
              </a:rPr>
              <a:t>ユビキチンリガーゼ</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左図</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本来</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灰色</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通常は開いた状態</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リガンドと結合すると閉じた状態 になる　　　　　予測</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水色</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常に閉じた状態で予測される。</a:t>
            </a:r>
            <a:endParaRPr kumimoji="1" lang="en-US" altLang="ja-JP" sz="1400" dirty="0">
              <a:solidFill>
                <a:schemeClr val="tx1">
                  <a:lumMod val="95000"/>
                  <a:lumOff val="5000"/>
                </a:schemeClr>
              </a:solidFill>
            </a:endParaRPr>
          </a:p>
        </p:txBody>
      </p:sp>
      <p:sp>
        <p:nvSpPr>
          <p:cNvPr id="10" name="テキスト ボックス 9">
            <a:extLst>
              <a:ext uri="{FF2B5EF4-FFF2-40B4-BE49-F238E27FC236}">
                <a16:creationId xmlns:a16="http://schemas.microsoft.com/office/drawing/2014/main" id="{381E6D55-6FB9-BDCA-A7F0-4F00903E0640}"/>
              </a:ext>
            </a:extLst>
          </p:cNvPr>
          <p:cNvSpPr txBox="1"/>
          <p:nvPr/>
        </p:nvSpPr>
        <p:spPr>
          <a:xfrm>
            <a:off x="44155" y="4938789"/>
            <a:ext cx="4403325"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このように</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複数の状態を取りうるものについて全て予測できない場合がある。</a:t>
            </a:r>
            <a:endParaRPr kumimoji="1" lang="en-US" altLang="ja-JP" sz="1400" dirty="0">
              <a:solidFill>
                <a:schemeClr val="tx1">
                  <a:lumMod val="95000"/>
                  <a:lumOff val="5000"/>
                </a:schemeClr>
              </a:solidFill>
            </a:endParaRPr>
          </a:p>
        </p:txBody>
      </p:sp>
      <p:sp>
        <p:nvSpPr>
          <p:cNvPr id="11" name="テキスト ボックス 10">
            <a:extLst>
              <a:ext uri="{FF2B5EF4-FFF2-40B4-BE49-F238E27FC236}">
                <a16:creationId xmlns:a16="http://schemas.microsoft.com/office/drawing/2014/main" id="{940952A9-FA95-0E54-51C3-E4EC9457476D}"/>
              </a:ext>
            </a:extLst>
          </p:cNvPr>
          <p:cNvSpPr txBox="1"/>
          <p:nvPr/>
        </p:nvSpPr>
        <p:spPr>
          <a:xfrm>
            <a:off x="4679023" y="557201"/>
            <a:ext cx="4219305" cy="646331"/>
          </a:xfrm>
          <a:prstGeom prst="rect">
            <a:avLst/>
          </a:prstGeom>
          <a:noFill/>
        </p:spPr>
        <p:txBody>
          <a:bodyPr wrap="square" rtlCol="0">
            <a:spAutoFit/>
          </a:bodyPr>
          <a:lstStyle/>
          <a:p>
            <a:r>
              <a:rPr kumimoji="1" lang="en-US" altLang="ja-JP" dirty="0">
                <a:solidFill>
                  <a:schemeClr val="tx1">
                    <a:lumMod val="95000"/>
                    <a:lumOff val="5000"/>
                  </a:schemeClr>
                </a:solidFill>
              </a:rPr>
              <a:t>5. </a:t>
            </a:r>
            <a:r>
              <a:rPr kumimoji="1" lang="ja-JP" altLang="en-US" dirty="0">
                <a:solidFill>
                  <a:schemeClr val="tx1">
                    <a:lumMod val="95000"/>
                    <a:lumOff val="5000"/>
                  </a:schemeClr>
                </a:solidFill>
              </a:rPr>
              <a:t>抗原</a:t>
            </a:r>
            <a:r>
              <a:rPr kumimoji="1" lang="en-US" altLang="ja-JP" dirty="0">
                <a:solidFill>
                  <a:schemeClr val="tx1">
                    <a:lumMod val="95000"/>
                    <a:lumOff val="5000"/>
                  </a:schemeClr>
                </a:solidFill>
              </a:rPr>
              <a:t>-</a:t>
            </a:r>
            <a:r>
              <a:rPr kumimoji="1" lang="ja-JP" altLang="en-US" dirty="0">
                <a:solidFill>
                  <a:schemeClr val="tx1">
                    <a:lumMod val="95000"/>
                    <a:lumOff val="5000"/>
                  </a:schemeClr>
                </a:solidFill>
              </a:rPr>
              <a:t>抗体複合体の予測には</a:t>
            </a:r>
            <a:r>
              <a:rPr kumimoji="1" lang="en-US" altLang="ja-JP" dirty="0">
                <a:solidFill>
                  <a:schemeClr val="tx1">
                    <a:lumMod val="95000"/>
                    <a:lumOff val="5000"/>
                  </a:schemeClr>
                </a:solidFill>
              </a:rPr>
              <a:t>, </a:t>
            </a:r>
            <a:r>
              <a:rPr kumimoji="1" lang="ja-JP" altLang="en-US" dirty="0">
                <a:solidFill>
                  <a:schemeClr val="tx1">
                    <a:lumMod val="95000"/>
                    <a:lumOff val="5000"/>
                  </a:schemeClr>
                </a:solidFill>
              </a:rPr>
              <a:t>多くの出力から最適なものを選ぶ必要がある</a:t>
            </a:r>
            <a:endParaRPr kumimoji="1" lang="en-US" altLang="ja-JP" dirty="0">
              <a:solidFill>
                <a:schemeClr val="tx1">
                  <a:lumMod val="95000"/>
                  <a:lumOff val="5000"/>
                </a:schemeClr>
              </a:solidFill>
            </a:endParaRPr>
          </a:p>
        </p:txBody>
      </p:sp>
      <p:sp>
        <p:nvSpPr>
          <p:cNvPr id="15" name="正方形/長方形 14">
            <a:extLst>
              <a:ext uri="{FF2B5EF4-FFF2-40B4-BE49-F238E27FC236}">
                <a16:creationId xmlns:a16="http://schemas.microsoft.com/office/drawing/2014/main" id="{B1497989-E337-B332-0BBE-28763CB03B11}"/>
              </a:ext>
            </a:extLst>
          </p:cNvPr>
          <p:cNvSpPr/>
          <p:nvPr/>
        </p:nvSpPr>
        <p:spPr>
          <a:xfrm>
            <a:off x="4607511" y="579104"/>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16" name="Picture 2" descr="Fig. 5">
            <a:extLst>
              <a:ext uri="{FF2B5EF4-FFF2-40B4-BE49-F238E27FC236}">
                <a16:creationId xmlns:a16="http://schemas.microsoft.com/office/drawing/2014/main" id="{2034DFAC-9ADF-61CF-0B65-91BA3D7EAD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1" r="50000" b="76570"/>
          <a:stretch/>
        </p:blipFill>
        <p:spPr bwMode="auto">
          <a:xfrm>
            <a:off x="4793064" y="1254666"/>
            <a:ext cx="3724657" cy="20616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xtended Data Fig. 7">
            <a:extLst>
              <a:ext uri="{FF2B5EF4-FFF2-40B4-BE49-F238E27FC236}">
                <a16:creationId xmlns:a16="http://schemas.microsoft.com/office/drawing/2014/main" id="{5FCFAFE9-1442-18C5-5969-AB4C6A6AFB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2617"/>
          <a:stretch/>
        </p:blipFill>
        <p:spPr bwMode="auto">
          <a:xfrm>
            <a:off x="4769706" y="4329833"/>
            <a:ext cx="4241130" cy="2198953"/>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D394EE74-D970-6A4F-8A95-C0943EC21FC1}"/>
              </a:ext>
            </a:extLst>
          </p:cNvPr>
          <p:cNvSpPr txBox="1"/>
          <p:nvPr/>
        </p:nvSpPr>
        <p:spPr>
          <a:xfrm>
            <a:off x="4607999" y="6550223"/>
            <a:ext cx="4697201"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その他の分子種ではサンプリング数の影響は少ない。</a:t>
            </a:r>
            <a:endParaRPr kumimoji="1" lang="en-US" altLang="ja-JP" sz="1400" dirty="0">
              <a:solidFill>
                <a:schemeClr val="tx1">
                  <a:lumMod val="95000"/>
                  <a:lumOff val="5000"/>
                </a:schemeClr>
              </a:solidFill>
            </a:endParaRPr>
          </a:p>
        </p:txBody>
      </p:sp>
      <p:sp>
        <p:nvSpPr>
          <p:cNvPr id="19" name="テキスト ボックス 18">
            <a:extLst>
              <a:ext uri="{FF2B5EF4-FFF2-40B4-BE49-F238E27FC236}">
                <a16:creationId xmlns:a16="http://schemas.microsoft.com/office/drawing/2014/main" id="{5D89D0D2-24C1-8D8C-6978-51D11432862A}"/>
              </a:ext>
            </a:extLst>
          </p:cNvPr>
          <p:cNvSpPr txBox="1"/>
          <p:nvPr/>
        </p:nvSpPr>
        <p:spPr>
          <a:xfrm>
            <a:off x="4607511" y="3439402"/>
            <a:ext cx="4403325"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候補分子を多くサンプリングするほど</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その中で</a:t>
            </a:r>
            <a:endParaRPr kumimoji="1" lang="en-US" altLang="ja-JP" sz="1400" dirty="0">
              <a:solidFill>
                <a:schemeClr val="tx1">
                  <a:lumMod val="95000"/>
                  <a:lumOff val="5000"/>
                </a:schemeClr>
              </a:solidFill>
            </a:endParaRPr>
          </a:p>
        </p:txBody>
      </p:sp>
      <p:cxnSp>
        <p:nvCxnSpPr>
          <p:cNvPr id="21" name="直線コネクタ 20">
            <a:extLst>
              <a:ext uri="{FF2B5EF4-FFF2-40B4-BE49-F238E27FC236}">
                <a16:creationId xmlns:a16="http://schemas.microsoft.com/office/drawing/2014/main" id="{0736BF19-F1E6-3BFC-5F97-D95FAA00FD49}"/>
              </a:ext>
            </a:extLst>
          </p:cNvPr>
          <p:cNvCxnSpPr>
            <a:cxnSpLocks/>
          </p:cNvCxnSpPr>
          <p:nvPr/>
        </p:nvCxnSpPr>
        <p:spPr>
          <a:xfrm>
            <a:off x="4573670" y="546678"/>
            <a:ext cx="0" cy="6120000"/>
          </a:xfrm>
          <a:prstGeom prst="line">
            <a:avLst/>
          </a:prstGeom>
          <a:ln w="31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628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5345B-16EE-3E3B-738C-C451A325BC5B}"/>
            </a:ext>
          </a:extLst>
        </p:cNvPr>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DA95532-516E-4742-9887-0B8D4544B694}"/>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著者らの</a:t>
            </a:r>
            <a:r>
              <a:rPr kumimoji="1" lang="en-US" altLang="ja-JP" sz="2200" b="1" dirty="0"/>
              <a:t>Discussion</a:t>
            </a:r>
            <a:endParaRPr kumimoji="1" lang="ja-JP" altLang="en-US" sz="2200" b="1" dirty="0"/>
          </a:p>
        </p:txBody>
      </p:sp>
      <p:sp>
        <p:nvSpPr>
          <p:cNvPr id="2" name="テキスト ボックス 1">
            <a:extLst>
              <a:ext uri="{FF2B5EF4-FFF2-40B4-BE49-F238E27FC236}">
                <a16:creationId xmlns:a16="http://schemas.microsoft.com/office/drawing/2014/main" id="{D0D006C3-5FFC-81EB-8C2D-2405B57402F6}"/>
              </a:ext>
            </a:extLst>
          </p:cNvPr>
          <p:cNvSpPr txBox="1"/>
          <p:nvPr/>
        </p:nvSpPr>
        <p:spPr>
          <a:xfrm>
            <a:off x="34926" y="947814"/>
            <a:ext cx="10383540" cy="338554"/>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600" dirty="0">
                <a:solidFill>
                  <a:schemeClr val="tx1">
                    <a:lumMod val="95000"/>
                    <a:lumOff val="5000"/>
                  </a:schemeClr>
                </a:solidFill>
              </a:rPr>
              <a:t>AlphaFold3</a:t>
            </a:r>
            <a:r>
              <a:rPr kumimoji="1" lang="ja-JP" altLang="en-US" sz="1600" dirty="0">
                <a:solidFill>
                  <a:schemeClr val="tx1">
                    <a:lumMod val="95000"/>
                    <a:lumOff val="5000"/>
                  </a:schemeClr>
                </a:solidFill>
              </a:rPr>
              <a:t>により</a:t>
            </a:r>
            <a:r>
              <a:rPr kumimoji="1" lang="en-US" altLang="ja-JP" sz="1600" dirty="0">
                <a:solidFill>
                  <a:schemeClr val="tx1">
                    <a:lumMod val="95000"/>
                    <a:lumOff val="5000"/>
                  </a:schemeClr>
                </a:solidFill>
              </a:rPr>
              <a:t>, 1</a:t>
            </a:r>
            <a:r>
              <a:rPr kumimoji="1" lang="ja-JP" altLang="en-US" sz="1600" dirty="0">
                <a:solidFill>
                  <a:schemeClr val="tx1">
                    <a:lumMod val="95000"/>
                    <a:lumOff val="5000"/>
                  </a:schemeClr>
                </a:solidFill>
              </a:rPr>
              <a:t>つの深層学習モデルで幅広い種類の分子をモデリングできることを示した。</a:t>
            </a:r>
            <a:endParaRPr kumimoji="1" lang="en-US" altLang="ja-JP" sz="1600" dirty="0">
              <a:solidFill>
                <a:schemeClr val="tx1">
                  <a:lumMod val="95000"/>
                  <a:lumOff val="5000"/>
                </a:schemeClr>
              </a:solidFill>
            </a:endParaRPr>
          </a:p>
        </p:txBody>
      </p:sp>
      <p:sp>
        <p:nvSpPr>
          <p:cNvPr id="3" name="テキスト ボックス 2">
            <a:extLst>
              <a:ext uri="{FF2B5EF4-FFF2-40B4-BE49-F238E27FC236}">
                <a16:creationId xmlns:a16="http://schemas.microsoft.com/office/drawing/2014/main" id="{CC3313A9-72A8-C42B-A5E6-3CBF1E7D0E40}"/>
              </a:ext>
            </a:extLst>
          </p:cNvPr>
          <p:cNvSpPr txBox="1"/>
          <p:nvPr/>
        </p:nvSpPr>
        <p:spPr>
          <a:xfrm>
            <a:off x="34926" y="1709354"/>
            <a:ext cx="10383540" cy="338554"/>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600" dirty="0">
                <a:solidFill>
                  <a:schemeClr val="tx1">
                    <a:lumMod val="95000"/>
                    <a:lumOff val="5000"/>
                  </a:schemeClr>
                </a:solidFill>
              </a:rPr>
              <a:t>MSA</a:t>
            </a:r>
            <a:r>
              <a:rPr kumimoji="1" lang="ja-JP" altLang="en-US" sz="1600" dirty="0">
                <a:solidFill>
                  <a:schemeClr val="tx1">
                    <a:lumMod val="95000"/>
                    <a:lumOff val="5000"/>
                  </a:schemeClr>
                </a:solidFill>
              </a:rPr>
              <a:t>のような進化的情報がない分子についても</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予測を行うことができた。</a:t>
            </a:r>
            <a:endParaRPr kumimoji="1" lang="en-US" altLang="ja-JP" sz="1600" dirty="0">
              <a:solidFill>
                <a:schemeClr val="tx1">
                  <a:lumMod val="95000"/>
                  <a:lumOff val="5000"/>
                </a:schemeClr>
              </a:solidFill>
            </a:endParaRPr>
          </a:p>
        </p:txBody>
      </p:sp>
      <p:sp>
        <p:nvSpPr>
          <p:cNvPr id="4" name="テキスト ボックス 3">
            <a:extLst>
              <a:ext uri="{FF2B5EF4-FFF2-40B4-BE49-F238E27FC236}">
                <a16:creationId xmlns:a16="http://schemas.microsoft.com/office/drawing/2014/main" id="{7A08319B-2CD1-78FE-EB80-61B85BC29750}"/>
              </a:ext>
            </a:extLst>
          </p:cNvPr>
          <p:cNvSpPr txBox="1"/>
          <p:nvPr/>
        </p:nvSpPr>
        <p:spPr>
          <a:xfrm>
            <a:off x="34926" y="2470894"/>
            <a:ext cx="10383540" cy="338554"/>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本モデルにより</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これまでに得られたデータの利用可能性を拡大した。</a:t>
            </a:r>
            <a:endParaRPr kumimoji="1" lang="en-US" altLang="ja-JP" sz="1600" dirty="0">
              <a:solidFill>
                <a:schemeClr val="tx1">
                  <a:lumMod val="95000"/>
                  <a:lumOff val="5000"/>
                </a:schemeClr>
              </a:solidFill>
            </a:endParaRPr>
          </a:p>
        </p:txBody>
      </p:sp>
      <p:sp>
        <p:nvSpPr>
          <p:cNvPr id="6" name="テキスト ボックス 5">
            <a:extLst>
              <a:ext uri="{FF2B5EF4-FFF2-40B4-BE49-F238E27FC236}">
                <a16:creationId xmlns:a16="http://schemas.microsoft.com/office/drawing/2014/main" id="{92F1199A-594C-7D4C-519F-93BF32E55045}"/>
              </a:ext>
            </a:extLst>
          </p:cNvPr>
          <p:cNvSpPr txBox="1"/>
          <p:nvPr/>
        </p:nvSpPr>
        <p:spPr>
          <a:xfrm>
            <a:off x="34925" y="3232433"/>
            <a:ext cx="6975475" cy="584775"/>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実験的な構造解析技術の進展によりさらなるデータが得られることで</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モデルの一般化能がさらに拡大することが期待される。</a:t>
            </a:r>
            <a:endParaRPr kumimoji="1" lang="en-US" altLang="ja-JP" sz="1600" dirty="0">
              <a:solidFill>
                <a:schemeClr val="tx1">
                  <a:lumMod val="95000"/>
                  <a:lumOff val="5000"/>
                </a:schemeClr>
              </a:solidFill>
            </a:endParaRPr>
          </a:p>
        </p:txBody>
      </p:sp>
    </p:spTree>
    <p:extLst>
      <p:ext uri="{BB962C8B-B14F-4D97-AF65-F5344CB8AC3E}">
        <p14:creationId xmlns:p14="http://schemas.microsoft.com/office/powerpoint/2010/main" val="4200389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0109C-01C2-CA5E-8191-E3634530E664}"/>
            </a:ext>
          </a:extLst>
        </p:cNvPr>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86E5FB29-E877-DFC6-D8BB-2531C6949B04}"/>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展望・所感</a:t>
            </a:r>
          </a:p>
        </p:txBody>
      </p:sp>
      <p:sp>
        <p:nvSpPr>
          <p:cNvPr id="2" name="テキスト ボックス 1">
            <a:extLst>
              <a:ext uri="{FF2B5EF4-FFF2-40B4-BE49-F238E27FC236}">
                <a16:creationId xmlns:a16="http://schemas.microsoft.com/office/drawing/2014/main" id="{3745A8D4-487D-962C-F5B9-9286BC45CEC3}"/>
              </a:ext>
            </a:extLst>
          </p:cNvPr>
          <p:cNvSpPr txBox="1"/>
          <p:nvPr/>
        </p:nvSpPr>
        <p:spPr>
          <a:xfrm>
            <a:off x="34926" y="947814"/>
            <a:ext cx="8375649" cy="584775"/>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モデルを残基</a:t>
            </a:r>
            <a:r>
              <a:rPr kumimoji="1" lang="en-US" altLang="ja-JP" sz="1600" dirty="0">
                <a:solidFill>
                  <a:schemeClr val="tx1">
                    <a:lumMod val="95000"/>
                    <a:lumOff val="5000"/>
                  </a:schemeClr>
                </a:solidFill>
              </a:rPr>
              <a:t>/</a:t>
            </a:r>
            <a:r>
              <a:rPr kumimoji="1" lang="ja-JP" altLang="en-US" sz="1600" dirty="0">
                <a:solidFill>
                  <a:schemeClr val="tx1">
                    <a:lumMod val="95000"/>
                    <a:lumOff val="5000"/>
                  </a:schemeClr>
                </a:solidFill>
              </a:rPr>
              <a:t>原子単位の拡散モデルにすることで</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幅広い入力に対応するというのは</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今後さらなる一般化・適用範囲の拡大が可能になると思った。</a:t>
            </a:r>
            <a:endParaRPr kumimoji="1" lang="en-US" altLang="ja-JP" sz="1600" dirty="0">
              <a:solidFill>
                <a:schemeClr val="tx1">
                  <a:lumMod val="95000"/>
                  <a:lumOff val="5000"/>
                </a:schemeClr>
              </a:solidFill>
            </a:endParaRPr>
          </a:p>
        </p:txBody>
      </p:sp>
      <p:sp>
        <p:nvSpPr>
          <p:cNvPr id="3" name="テキスト ボックス 2">
            <a:extLst>
              <a:ext uri="{FF2B5EF4-FFF2-40B4-BE49-F238E27FC236}">
                <a16:creationId xmlns:a16="http://schemas.microsoft.com/office/drawing/2014/main" id="{85DD09FB-0803-7EB6-B1B8-91803F8B816F}"/>
              </a:ext>
            </a:extLst>
          </p:cNvPr>
          <p:cNvSpPr txBox="1"/>
          <p:nvPr/>
        </p:nvSpPr>
        <p:spPr>
          <a:xfrm>
            <a:off x="34927" y="1766504"/>
            <a:ext cx="7375524" cy="584775"/>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これまでタンパク質構造予測に重要とされてきた</a:t>
            </a:r>
            <a:r>
              <a:rPr kumimoji="1" lang="en-US" altLang="ja-JP" sz="1600" dirty="0">
                <a:solidFill>
                  <a:schemeClr val="tx1">
                    <a:lumMod val="95000"/>
                    <a:lumOff val="5000"/>
                  </a:schemeClr>
                </a:solidFill>
              </a:rPr>
              <a:t>MSA</a:t>
            </a:r>
            <a:r>
              <a:rPr kumimoji="1" lang="ja-JP" altLang="en-US" sz="1600" dirty="0">
                <a:solidFill>
                  <a:schemeClr val="tx1">
                    <a:lumMod val="95000"/>
                    <a:lumOff val="5000"/>
                  </a:schemeClr>
                </a:solidFill>
              </a:rPr>
              <a:t>が</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　　　　　　　　　　　　　実はあまり重視する必要がないと明らかにしたことも興味深かった。</a:t>
            </a:r>
            <a:endParaRPr kumimoji="1" lang="en-US" altLang="ja-JP" sz="1600" dirty="0">
              <a:solidFill>
                <a:schemeClr val="tx1">
                  <a:lumMod val="95000"/>
                  <a:lumOff val="5000"/>
                </a:schemeClr>
              </a:solidFill>
            </a:endParaRPr>
          </a:p>
        </p:txBody>
      </p:sp>
      <p:sp>
        <p:nvSpPr>
          <p:cNvPr id="4" name="テキスト ボックス 3">
            <a:extLst>
              <a:ext uri="{FF2B5EF4-FFF2-40B4-BE49-F238E27FC236}">
                <a16:creationId xmlns:a16="http://schemas.microsoft.com/office/drawing/2014/main" id="{522E39F7-F6B6-A4A4-34B9-9101307FCBE2}"/>
              </a:ext>
            </a:extLst>
          </p:cNvPr>
          <p:cNvSpPr txBox="1"/>
          <p:nvPr/>
        </p:nvSpPr>
        <p:spPr>
          <a:xfrm>
            <a:off x="34926" y="3051919"/>
            <a:ext cx="9074149" cy="338554"/>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拡散モデルなので，推論には通常より多くの時間がかかると考えられる。</a:t>
            </a:r>
            <a:endParaRPr kumimoji="1" lang="en-US" altLang="ja-JP" sz="1600" dirty="0">
              <a:solidFill>
                <a:schemeClr val="tx1">
                  <a:lumMod val="95000"/>
                  <a:lumOff val="5000"/>
                </a:schemeClr>
              </a:solidFill>
            </a:endParaRPr>
          </a:p>
        </p:txBody>
      </p:sp>
      <p:sp>
        <p:nvSpPr>
          <p:cNvPr id="6" name="テキスト ボックス 5">
            <a:extLst>
              <a:ext uri="{FF2B5EF4-FFF2-40B4-BE49-F238E27FC236}">
                <a16:creationId xmlns:a16="http://schemas.microsoft.com/office/drawing/2014/main" id="{138292AF-AF72-5A41-24A0-78DB8F221C76}"/>
              </a:ext>
            </a:extLst>
          </p:cNvPr>
          <p:cNvSpPr txBox="1"/>
          <p:nvPr/>
        </p:nvSpPr>
        <p:spPr>
          <a:xfrm>
            <a:off x="434976" y="3393787"/>
            <a:ext cx="8385174" cy="1152495"/>
          </a:xfrm>
          <a:prstGeom prst="rect">
            <a:avLst/>
          </a:prstGeom>
          <a:noFill/>
        </p:spPr>
        <p:txBody>
          <a:bodyPr wrap="square" rtlCol="0">
            <a:spAutoFit/>
          </a:bodyPr>
          <a:lstStyle/>
          <a:p>
            <a:pPr>
              <a:lnSpc>
                <a:spcPct val="150000"/>
              </a:lnSpc>
            </a:pPr>
            <a:r>
              <a:rPr kumimoji="1" lang="ja-JP" altLang="en-US" sz="1600" dirty="0">
                <a:solidFill>
                  <a:schemeClr val="tx1">
                    <a:lumMod val="95000"/>
                    <a:lumOff val="5000"/>
                  </a:schemeClr>
                </a:solidFill>
              </a:rPr>
              <a:t>本文中に計算時間について言及はなかった。</a:t>
            </a:r>
            <a:endParaRPr kumimoji="1" lang="en-US" altLang="ja-JP" sz="1600" dirty="0">
              <a:solidFill>
                <a:schemeClr val="tx1">
                  <a:lumMod val="95000"/>
                  <a:lumOff val="5000"/>
                </a:schemeClr>
              </a:solidFill>
            </a:endParaRPr>
          </a:p>
          <a:p>
            <a:pPr>
              <a:lnSpc>
                <a:spcPct val="150000"/>
              </a:lnSpc>
            </a:pPr>
            <a:r>
              <a:rPr kumimoji="1" lang="ja-JP" altLang="en-US" sz="1600" dirty="0">
                <a:solidFill>
                  <a:schemeClr val="tx1">
                    <a:lumMod val="95000"/>
                    <a:lumOff val="5000"/>
                  </a:schemeClr>
                </a:solidFill>
              </a:rPr>
              <a:t>抗体</a:t>
            </a:r>
            <a:r>
              <a:rPr kumimoji="1" lang="en-US" altLang="ja-JP" sz="1600" dirty="0">
                <a:solidFill>
                  <a:schemeClr val="tx1">
                    <a:lumMod val="95000"/>
                    <a:lumOff val="5000"/>
                  </a:schemeClr>
                </a:solidFill>
              </a:rPr>
              <a:t>-</a:t>
            </a:r>
            <a:r>
              <a:rPr kumimoji="1" lang="ja-JP" altLang="en-US" sz="1600" dirty="0">
                <a:solidFill>
                  <a:schemeClr val="tx1">
                    <a:lumMod val="95000"/>
                    <a:lumOff val="5000"/>
                  </a:schemeClr>
                </a:solidFill>
              </a:rPr>
              <a:t>抗原複合体など</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多くのサンプリングを必要とする場合はさらに時間がかかる。</a:t>
            </a:r>
            <a:endParaRPr kumimoji="1" lang="en-US" altLang="ja-JP" sz="1600" dirty="0">
              <a:solidFill>
                <a:schemeClr val="tx1">
                  <a:lumMod val="95000"/>
                  <a:lumOff val="5000"/>
                </a:schemeClr>
              </a:solidFill>
            </a:endParaRPr>
          </a:p>
          <a:p>
            <a:pPr>
              <a:lnSpc>
                <a:spcPct val="150000"/>
              </a:lnSpc>
            </a:pPr>
            <a:r>
              <a:rPr kumimoji="1" lang="ja-JP" altLang="en-US" sz="1600" dirty="0">
                <a:solidFill>
                  <a:schemeClr val="tx1">
                    <a:lumMod val="95000"/>
                    <a:lumOff val="5000"/>
                  </a:schemeClr>
                </a:solidFill>
              </a:rPr>
              <a:t>少なくともスクリーニング等大規模な計算には向かないと思われる。</a:t>
            </a:r>
            <a:endParaRPr kumimoji="1" lang="en-US" altLang="ja-JP" sz="1600" dirty="0">
              <a:solidFill>
                <a:schemeClr val="tx1">
                  <a:lumMod val="95000"/>
                  <a:lumOff val="5000"/>
                </a:schemeClr>
              </a:solidFill>
            </a:endParaRPr>
          </a:p>
        </p:txBody>
      </p:sp>
      <p:sp>
        <p:nvSpPr>
          <p:cNvPr id="5" name="テキスト ボックス 4">
            <a:extLst>
              <a:ext uri="{FF2B5EF4-FFF2-40B4-BE49-F238E27FC236}">
                <a16:creationId xmlns:a16="http://schemas.microsoft.com/office/drawing/2014/main" id="{675F54AF-7A76-4FD6-BF3D-BC3ADC129526}"/>
              </a:ext>
            </a:extLst>
          </p:cNvPr>
          <p:cNvSpPr txBox="1"/>
          <p:nvPr/>
        </p:nvSpPr>
        <p:spPr>
          <a:xfrm>
            <a:off x="34926" y="5402179"/>
            <a:ext cx="9074149" cy="338554"/>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商用利用や学習データとしての利用が不可なので</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創薬や他研究への応用は限られる。</a:t>
            </a:r>
            <a:endParaRPr kumimoji="1" lang="en-US" altLang="ja-JP" sz="1600" dirty="0">
              <a:solidFill>
                <a:schemeClr val="tx1">
                  <a:lumMod val="95000"/>
                  <a:lumOff val="5000"/>
                </a:schemeClr>
              </a:solidFill>
            </a:endParaRPr>
          </a:p>
        </p:txBody>
      </p:sp>
      <p:sp>
        <p:nvSpPr>
          <p:cNvPr id="7" name="テキスト ボックス 6">
            <a:extLst>
              <a:ext uri="{FF2B5EF4-FFF2-40B4-BE49-F238E27FC236}">
                <a16:creationId xmlns:a16="http://schemas.microsoft.com/office/drawing/2014/main" id="{D22571B2-A899-7159-58A7-419E792DB749}"/>
              </a:ext>
            </a:extLst>
          </p:cNvPr>
          <p:cNvSpPr txBox="1"/>
          <p:nvPr/>
        </p:nvSpPr>
        <p:spPr>
          <a:xfrm>
            <a:off x="434976" y="5740733"/>
            <a:ext cx="8385174" cy="413831"/>
          </a:xfrm>
          <a:prstGeom prst="rect">
            <a:avLst/>
          </a:prstGeom>
          <a:noFill/>
        </p:spPr>
        <p:txBody>
          <a:bodyPr wrap="square" rtlCol="0">
            <a:spAutoFit/>
          </a:bodyPr>
          <a:lstStyle/>
          <a:p>
            <a:pPr>
              <a:lnSpc>
                <a:spcPct val="150000"/>
              </a:lnSpc>
            </a:pPr>
            <a:r>
              <a:rPr kumimoji="1" lang="ja-JP" altLang="en-US" sz="1600" dirty="0">
                <a:solidFill>
                  <a:schemeClr val="tx1">
                    <a:lumMod val="95000"/>
                    <a:lumOff val="5000"/>
                  </a:schemeClr>
                </a:solidFill>
              </a:rPr>
              <a:t>模倣したモデルがより利用可能な形で開発されればそちらが普及する可能性もある。</a:t>
            </a:r>
            <a:endParaRPr kumimoji="1" lang="en-US" altLang="ja-JP" sz="1600" dirty="0">
              <a:solidFill>
                <a:schemeClr val="tx1">
                  <a:lumMod val="95000"/>
                  <a:lumOff val="5000"/>
                </a:schemeClr>
              </a:solidFill>
            </a:endParaRPr>
          </a:p>
        </p:txBody>
      </p:sp>
      <p:sp>
        <p:nvSpPr>
          <p:cNvPr id="8" name="テキスト ボックス 7">
            <a:extLst>
              <a:ext uri="{FF2B5EF4-FFF2-40B4-BE49-F238E27FC236}">
                <a16:creationId xmlns:a16="http://schemas.microsoft.com/office/drawing/2014/main" id="{CFFCFC6E-F3D6-C429-2089-CD705E38F24B}"/>
              </a:ext>
            </a:extLst>
          </p:cNvPr>
          <p:cNvSpPr txBox="1"/>
          <p:nvPr/>
        </p:nvSpPr>
        <p:spPr>
          <a:xfrm>
            <a:off x="434976" y="2323686"/>
            <a:ext cx="8385174" cy="413831"/>
          </a:xfrm>
          <a:prstGeom prst="rect">
            <a:avLst/>
          </a:prstGeom>
          <a:noFill/>
        </p:spPr>
        <p:txBody>
          <a:bodyPr wrap="square" rtlCol="0">
            <a:spAutoFit/>
          </a:bodyPr>
          <a:lstStyle/>
          <a:p>
            <a:pPr>
              <a:lnSpc>
                <a:spcPct val="150000"/>
              </a:lnSpc>
            </a:pPr>
            <a:r>
              <a:rPr kumimoji="1" lang="ja-JP" altLang="en-US" sz="1600" dirty="0">
                <a:solidFill>
                  <a:schemeClr val="tx1">
                    <a:lumMod val="95000"/>
                    <a:lumOff val="5000"/>
                  </a:schemeClr>
                </a:solidFill>
              </a:rPr>
              <a:t>ペア表現をより重視する構造となった。</a:t>
            </a:r>
            <a:endParaRPr kumimoji="1" lang="en-US" altLang="ja-JP" sz="1600" dirty="0">
              <a:solidFill>
                <a:schemeClr val="tx1">
                  <a:lumMod val="95000"/>
                  <a:lumOff val="5000"/>
                </a:schemeClr>
              </a:solidFill>
            </a:endParaRPr>
          </a:p>
        </p:txBody>
      </p:sp>
      <p:sp>
        <p:nvSpPr>
          <p:cNvPr id="9" name="テキスト ボックス 8">
            <a:extLst>
              <a:ext uri="{FF2B5EF4-FFF2-40B4-BE49-F238E27FC236}">
                <a16:creationId xmlns:a16="http://schemas.microsoft.com/office/drawing/2014/main" id="{4210140B-A520-103D-3680-94E88724690E}"/>
              </a:ext>
            </a:extLst>
          </p:cNvPr>
          <p:cNvSpPr txBox="1"/>
          <p:nvPr/>
        </p:nvSpPr>
        <p:spPr>
          <a:xfrm>
            <a:off x="34926" y="4750977"/>
            <a:ext cx="9074149" cy="338554"/>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600" dirty="0">
                <a:solidFill>
                  <a:schemeClr val="tx1">
                    <a:lumMod val="95000"/>
                    <a:lumOff val="5000"/>
                  </a:schemeClr>
                </a:solidFill>
              </a:rPr>
              <a:t>validation</a:t>
            </a:r>
            <a:r>
              <a:rPr kumimoji="1" lang="ja-JP" altLang="en-US" sz="1600" dirty="0">
                <a:solidFill>
                  <a:schemeClr val="tx1">
                    <a:lumMod val="95000"/>
                    <a:lumOff val="5000"/>
                  </a:schemeClr>
                </a:solidFill>
              </a:rPr>
              <a:t>の結果を見ながらモデルを改善しているようなのが気になる。</a:t>
            </a:r>
            <a:endParaRPr kumimoji="1" lang="en-US" altLang="ja-JP" sz="1600" dirty="0">
              <a:solidFill>
                <a:schemeClr val="tx1">
                  <a:lumMod val="95000"/>
                  <a:lumOff val="5000"/>
                </a:schemeClr>
              </a:solidFill>
            </a:endParaRPr>
          </a:p>
        </p:txBody>
      </p:sp>
    </p:spTree>
    <p:extLst>
      <p:ext uri="{BB962C8B-B14F-4D97-AF65-F5344CB8AC3E}">
        <p14:creationId xmlns:p14="http://schemas.microsoft.com/office/powerpoint/2010/main" val="3669441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0E612EF-B031-B5C6-4F55-0BD09FD8DD89}"/>
              </a:ext>
            </a:extLst>
          </p:cNvPr>
          <p:cNvSpPr/>
          <p:nvPr/>
        </p:nvSpPr>
        <p:spPr>
          <a:xfrm>
            <a:off x="0" y="3199168"/>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bg1">
                    <a:lumMod val="95000"/>
                  </a:schemeClr>
                </a:solidFill>
                <a:latin typeface="Arial" panose="020B0604020202020204" pitchFamily="34" charset="0"/>
                <a:cs typeface="Arial" panose="020B0604020202020204" pitchFamily="34" charset="0"/>
              </a:rPr>
              <a:t>Thank you for listening</a:t>
            </a:r>
          </a:p>
        </p:txBody>
      </p:sp>
    </p:spTree>
    <p:extLst>
      <p:ext uri="{BB962C8B-B14F-4D97-AF65-F5344CB8AC3E}">
        <p14:creationId xmlns:p14="http://schemas.microsoft.com/office/powerpoint/2010/main" val="3181368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862D-E0A3-FB31-21EC-BA92FB398A3E}"/>
            </a:ext>
          </a:extLst>
        </p:cNvPr>
        <p:cNvGrpSpPr/>
        <p:nvPr/>
      </p:nvGrpSpPr>
      <p:grpSpPr>
        <a:xfrm>
          <a:off x="0" y="0"/>
          <a:ext cx="0" cy="0"/>
          <a:chOff x="0" y="0"/>
          <a:chExt cx="0" cy="0"/>
        </a:xfrm>
      </p:grpSpPr>
      <p:sp>
        <p:nvSpPr>
          <p:cNvPr id="5" name="正方形/長方形 4">
            <a:extLst>
              <a:ext uri="{FF2B5EF4-FFF2-40B4-BE49-F238E27FC236}">
                <a16:creationId xmlns:a16="http://schemas.microsoft.com/office/drawing/2014/main" id="{AD2A0287-3B63-DCB1-55D8-DD1F2B741F49}"/>
              </a:ext>
            </a:extLst>
          </p:cNvPr>
          <p:cNvSpPr/>
          <p:nvPr/>
        </p:nvSpPr>
        <p:spPr>
          <a:xfrm>
            <a:off x="0" y="3199168"/>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bg1">
                    <a:lumMod val="95000"/>
                  </a:schemeClr>
                </a:solidFill>
                <a:latin typeface="Arial" panose="020B0604020202020204" pitchFamily="34" charset="0"/>
                <a:cs typeface="Arial" panose="020B0604020202020204" pitchFamily="34" charset="0"/>
              </a:rPr>
              <a:t>Appendix</a:t>
            </a:r>
          </a:p>
        </p:txBody>
      </p:sp>
    </p:spTree>
    <p:extLst>
      <p:ext uri="{BB962C8B-B14F-4D97-AF65-F5344CB8AC3E}">
        <p14:creationId xmlns:p14="http://schemas.microsoft.com/office/powerpoint/2010/main" val="4210499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4DCAC33-9E0D-00C6-450D-B480BA6AF017}"/>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論文の概要</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5" name="正方形/長方形 4">
            <a:extLst>
              <a:ext uri="{FF2B5EF4-FFF2-40B4-BE49-F238E27FC236}">
                <a16:creationId xmlns:a16="http://schemas.microsoft.com/office/drawing/2014/main" id="{F24C2DF1-63C4-6F07-1E9D-75457C76B359}"/>
              </a:ext>
            </a:extLst>
          </p:cNvPr>
          <p:cNvSpPr/>
          <p:nvPr/>
        </p:nvSpPr>
        <p:spPr>
          <a:xfrm>
            <a:off x="157467" y="829434"/>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背景</a:t>
            </a:r>
            <a:endParaRPr kumimoji="1" lang="en-US" altLang="ja-JP" sz="1600" dirty="0"/>
          </a:p>
        </p:txBody>
      </p:sp>
      <p:sp>
        <p:nvSpPr>
          <p:cNvPr id="6" name="正方形/長方形 5">
            <a:extLst>
              <a:ext uri="{FF2B5EF4-FFF2-40B4-BE49-F238E27FC236}">
                <a16:creationId xmlns:a16="http://schemas.microsoft.com/office/drawing/2014/main" id="{453A0588-BFF9-6922-B8FF-2FDDA3BFC2DA}"/>
              </a:ext>
            </a:extLst>
          </p:cNvPr>
          <p:cNvSpPr/>
          <p:nvPr/>
        </p:nvSpPr>
        <p:spPr>
          <a:xfrm>
            <a:off x="157467" y="1963032"/>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目的</a:t>
            </a:r>
            <a:endParaRPr kumimoji="1" lang="en-US" altLang="ja-JP" sz="1600" dirty="0"/>
          </a:p>
        </p:txBody>
      </p:sp>
      <p:sp>
        <p:nvSpPr>
          <p:cNvPr id="7" name="正方形/長方形 6">
            <a:extLst>
              <a:ext uri="{FF2B5EF4-FFF2-40B4-BE49-F238E27FC236}">
                <a16:creationId xmlns:a16="http://schemas.microsoft.com/office/drawing/2014/main" id="{A18C36ED-D124-1C39-327F-2DCB556AE936}"/>
              </a:ext>
            </a:extLst>
          </p:cNvPr>
          <p:cNvSpPr/>
          <p:nvPr/>
        </p:nvSpPr>
        <p:spPr>
          <a:xfrm>
            <a:off x="157467" y="3246271"/>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方法</a:t>
            </a:r>
            <a:endParaRPr kumimoji="1" lang="en-US" altLang="ja-JP" sz="1600" dirty="0"/>
          </a:p>
        </p:txBody>
      </p:sp>
      <p:sp>
        <p:nvSpPr>
          <p:cNvPr id="9" name="テキスト ボックス 8">
            <a:extLst>
              <a:ext uri="{FF2B5EF4-FFF2-40B4-BE49-F238E27FC236}">
                <a16:creationId xmlns:a16="http://schemas.microsoft.com/office/drawing/2014/main" id="{E4750E94-B506-C4DA-2723-18EF9B80A6F2}"/>
              </a:ext>
            </a:extLst>
          </p:cNvPr>
          <p:cNvSpPr txBox="1"/>
          <p:nvPr/>
        </p:nvSpPr>
        <p:spPr>
          <a:xfrm>
            <a:off x="755836" y="815936"/>
            <a:ext cx="8316727" cy="584775"/>
          </a:xfrm>
          <a:prstGeom prst="rect">
            <a:avLst/>
          </a:prstGeom>
          <a:noFill/>
        </p:spPr>
        <p:txBody>
          <a:bodyPr wrap="square" rtlCol="0">
            <a:spAutoFit/>
          </a:bodyPr>
          <a:lstStyle/>
          <a:p>
            <a:r>
              <a:rPr kumimoji="1" lang="ja-JP" altLang="en-US" sz="1600" dirty="0">
                <a:solidFill>
                  <a:schemeClr val="tx1">
                    <a:lumMod val="85000"/>
                    <a:lumOff val="15000"/>
                  </a:schemeClr>
                </a:solidFill>
              </a:rPr>
              <a:t>タンパク質単体についてはアミノ酸配列から高い精度で立体構造予測が可能となったが</a:t>
            </a:r>
            <a:r>
              <a:rPr kumimoji="1" lang="en-US" altLang="ja-JP" sz="1600" dirty="0">
                <a:solidFill>
                  <a:schemeClr val="tx1">
                    <a:lumMod val="85000"/>
                    <a:lumOff val="15000"/>
                  </a:schemeClr>
                </a:solidFill>
              </a:rPr>
              <a:t>, </a:t>
            </a:r>
          </a:p>
          <a:p>
            <a:r>
              <a:rPr kumimoji="1" lang="ja-JP" altLang="en-US" sz="1600" dirty="0">
                <a:solidFill>
                  <a:schemeClr val="tx1">
                    <a:lumMod val="85000"/>
                    <a:lumOff val="15000"/>
                  </a:schemeClr>
                </a:solidFill>
              </a:rPr>
              <a:t>多くのタンパク質は</a:t>
            </a:r>
            <a:r>
              <a:rPr kumimoji="1" lang="ja-JP" altLang="en-US" sz="1600" u="sng" dirty="0">
                <a:solidFill>
                  <a:schemeClr val="tx1">
                    <a:lumMod val="85000"/>
                    <a:lumOff val="15000"/>
                  </a:schemeClr>
                </a:solidFill>
              </a:rPr>
              <a:t>生体内では</a:t>
            </a:r>
            <a:r>
              <a:rPr kumimoji="1" lang="ja-JP" altLang="en-US" sz="1600" dirty="0">
                <a:solidFill>
                  <a:schemeClr val="tx1">
                    <a:lumMod val="85000"/>
                    <a:lumOff val="15000"/>
                  </a:schemeClr>
                </a:solidFill>
              </a:rPr>
              <a:t>核酸・低分子などと</a:t>
            </a:r>
            <a:r>
              <a:rPr kumimoji="1" lang="ja-JP" altLang="en-US" sz="1600" u="sng" dirty="0">
                <a:solidFill>
                  <a:schemeClr val="tx1">
                    <a:lumMod val="85000"/>
                    <a:lumOff val="15000"/>
                  </a:schemeClr>
                </a:solidFill>
              </a:rPr>
              <a:t>複合体を形成</a:t>
            </a:r>
            <a:r>
              <a:rPr kumimoji="1" lang="ja-JP" altLang="en-US" sz="1600" dirty="0">
                <a:solidFill>
                  <a:schemeClr val="tx1">
                    <a:lumMod val="85000"/>
                    <a:lumOff val="15000"/>
                  </a:schemeClr>
                </a:solidFill>
              </a:rPr>
              <a:t>している</a:t>
            </a:r>
            <a:endParaRPr kumimoji="1" lang="en-US" altLang="ja-JP" sz="1600" dirty="0">
              <a:solidFill>
                <a:schemeClr val="tx1">
                  <a:lumMod val="85000"/>
                  <a:lumOff val="15000"/>
                </a:schemeClr>
              </a:solidFill>
            </a:endParaRPr>
          </a:p>
        </p:txBody>
      </p:sp>
      <p:sp>
        <p:nvSpPr>
          <p:cNvPr id="11" name="テキスト ボックス 10">
            <a:extLst>
              <a:ext uri="{FF2B5EF4-FFF2-40B4-BE49-F238E27FC236}">
                <a16:creationId xmlns:a16="http://schemas.microsoft.com/office/drawing/2014/main" id="{433A3E68-0667-055D-B4EB-0A240E4BED80}"/>
              </a:ext>
            </a:extLst>
          </p:cNvPr>
          <p:cNvSpPr txBox="1"/>
          <p:nvPr/>
        </p:nvSpPr>
        <p:spPr>
          <a:xfrm>
            <a:off x="755836" y="1963032"/>
            <a:ext cx="81854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タンパク質と核酸・低分子等の複合体の立体構造を予測する</a:t>
            </a:r>
            <a:endParaRPr kumimoji="1" lang="en-US" altLang="ja-JP" sz="1600" dirty="0">
              <a:solidFill>
                <a:schemeClr val="tx1">
                  <a:lumMod val="85000"/>
                  <a:lumOff val="15000"/>
                </a:schemeClr>
              </a:solidFill>
            </a:endParaRPr>
          </a:p>
        </p:txBody>
      </p:sp>
      <p:sp>
        <p:nvSpPr>
          <p:cNvPr id="2" name="正方形/長方形 1">
            <a:extLst>
              <a:ext uri="{FF2B5EF4-FFF2-40B4-BE49-F238E27FC236}">
                <a16:creationId xmlns:a16="http://schemas.microsoft.com/office/drawing/2014/main" id="{BF0FE4D5-108E-B89F-B84E-45DCA195FE8A}"/>
              </a:ext>
            </a:extLst>
          </p:cNvPr>
          <p:cNvSpPr/>
          <p:nvPr/>
        </p:nvSpPr>
        <p:spPr>
          <a:xfrm>
            <a:off x="157467" y="4439534"/>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結果</a:t>
            </a:r>
            <a:endParaRPr kumimoji="1" lang="en-US" altLang="ja-JP" sz="1600" dirty="0"/>
          </a:p>
        </p:txBody>
      </p:sp>
      <p:sp>
        <p:nvSpPr>
          <p:cNvPr id="3" name="テキスト ボックス 2">
            <a:extLst>
              <a:ext uri="{FF2B5EF4-FFF2-40B4-BE49-F238E27FC236}">
                <a16:creationId xmlns:a16="http://schemas.microsoft.com/office/drawing/2014/main" id="{E4A1E322-2556-6636-7E10-2695C1AAA4E6}"/>
              </a:ext>
            </a:extLst>
          </p:cNvPr>
          <p:cNvSpPr txBox="1"/>
          <p:nvPr/>
        </p:nvSpPr>
        <p:spPr>
          <a:xfrm>
            <a:off x="755834" y="3246271"/>
            <a:ext cx="7623891" cy="584775"/>
          </a:xfrm>
          <a:prstGeom prst="rect">
            <a:avLst/>
          </a:prstGeom>
          <a:noFill/>
        </p:spPr>
        <p:txBody>
          <a:bodyPr wrap="square" rtlCol="0">
            <a:spAutoFit/>
          </a:bodyPr>
          <a:lstStyle/>
          <a:p>
            <a:r>
              <a:rPr kumimoji="1" lang="ja-JP" altLang="en-US" sz="1600" dirty="0">
                <a:solidFill>
                  <a:schemeClr val="tx1">
                    <a:lumMod val="85000"/>
                    <a:lumOff val="15000"/>
                  </a:schemeClr>
                </a:solidFill>
              </a:rPr>
              <a:t>複合体構造予測モデル</a:t>
            </a:r>
            <a:r>
              <a:rPr kumimoji="1" lang="en-US" altLang="ja-JP" sz="1600" dirty="0">
                <a:solidFill>
                  <a:schemeClr val="tx1">
                    <a:lumMod val="85000"/>
                    <a:lumOff val="15000"/>
                  </a:schemeClr>
                </a:solidFill>
              </a:rPr>
              <a:t>AlphaFold3</a:t>
            </a:r>
            <a:r>
              <a:rPr kumimoji="1" lang="ja-JP" altLang="en-US" sz="1600" dirty="0">
                <a:solidFill>
                  <a:schemeClr val="tx1">
                    <a:lumMod val="85000"/>
                    <a:lumOff val="15000"/>
                  </a:schemeClr>
                </a:solidFill>
              </a:rPr>
              <a:t>を開発した。</a:t>
            </a:r>
            <a:endParaRPr kumimoji="1" lang="en-US" altLang="ja-JP" sz="1600" dirty="0">
              <a:solidFill>
                <a:schemeClr val="tx1">
                  <a:lumMod val="85000"/>
                  <a:lumOff val="15000"/>
                </a:schemeClr>
              </a:solidFill>
            </a:endParaRPr>
          </a:p>
          <a:p>
            <a:r>
              <a:rPr kumimoji="1" lang="en-US" altLang="ja-JP" sz="1600" dirty="0">
                <a:solidFill>
                  <a:schemeClr val="tx1">
                    <a:lumMod val="85000"/>
                    <a:lumOff val="15000"/>
                  </a:schemeClr>
                </a:solidFill>
              </a:rPr>
              <a:t>AlphaFold2</a:t>
            </a:r>
            <a:r>
              <a:rPr kumimoji="1" lang="ja-JP" altLang="en-US" sz="1600" dirty="0">
                <a:solidFill>
                  <a:schemeClr val="tx1">
                    <a:lumMod val="85000"/>
                    <a:lumOff val="15000"/>
                  </a:schemeClr>
                </a:solidFill>
              </a:rPr>
              <a:t>の</a:t>
            </a:r>
            <a:r>
              <a:rPr kumimoji="1" lang="en-US" altLang="ja-JP" sz="1600" dirty="0" err="1">
                <a:solidFill>
                  <a:schemeClr val="tx1">
                    <a:lumMod val="85000"/>
                    <a:lumOff val="15000"/>
                  </a:schemeClr>
                </a:solidFill>
              </a:rPr>
              <a:t>Evoformer</a:t>
            </a:r>
            <a:r>
              <a:rPr kumimoji="1" lang="ja-JP" altLang="en-US" sz="1600" dirty="0">
                <a:solidFill>
                  <a:schemeClr val="tx1">
                    <a:lumMod val="85000"/>
                    <a:lumOff val="15000"/>
                  </a:schemeClr>
                </a:solidFill>
              </a:rPr>
              <a:t>をベースとし</a:t>
            </a:r>
            <a:r>
              <a:rPr kumimoji="1" lang="en-US" altLang="ja-JP" sz="1600" dirty="0">
                <a:solidFill>
                  <a:schemeClr val="tx1">
                    <a:lumMod val="85000"/>
                    <a:lumOff val="15000"/>
                  </a:schemeClr>
                </a:solidFill>
              </a:rPr>
              <a:t>, </a:t>
            </a:r>
            <a:r>
              <a:rPr kumimoji="1" lang="ja-JP" altLang="en-US" sz="1600" dirty="0">
                <a:solidFill>
                  <a:schemeClr val="tx1">
                    <a:lumMod val="85000"/>
                    <a:lumOff val="15000"/>
                  </a:schemeClr>
                </a:solidFill>
              </a:rPr>
              <a:t>拡散モデルによる生成に変更</a:t>
            </a:r>
            <a:endParaRPr kumimoji="1" lang="en-US" altLang="ja-JP" sz="1600" dirty="0">
              <a:solidFill>
                <a:srgbClr val="3965B5"/>
              </a:solidFill>
            </a:endParaRPr>
          </a:p>
        </p:txBody>
      </p:sp>
      <p:sp>
        <p:nvSpPr>
          <p:cNvPr id="18" name="テキスト ボックス 17">
            <a:extLst>
              <a:ext uri="{FF2B5EF4-FFF2-40B4-BE49-F238E27FC236}">
                <a16:creationId xmlns:a16="http://schemas.microsoft.com/office/drawing/2014/main" id="{A3275C7D-290D-1CC8-016E-026E5A5479A0}"/>
              </a:ext>
            </a:extLst>
          </p:cNvPr>
          <p:cNvSpPr txBox="1"/>
          <p:nvPr/>
        </p:nvSpPr>
        <p:spPr>
          <a:xfrm>
            <a:off x="755834" y="4439534"/>
            <a:ext cx="8353241" cy="584775"/>
          </a:xfrm>
          <a:prstGeom prst="rect">
            <a:avLst/>
          </a:prstGeom>
          <a:noFill/>
        </p:spPr>
        <p:txBody>
          <a:bodyPr wrap="square" rtlCol="0">
            <a:spAutoFit/>
          </a:bodyPr>
          <a:lstStyle/>
          <a:p>
            <a:r>
              <a:rPr kumimoji="1" lang="ja-JP" altLang="en-US" sz="1600" dirty="0">
                <a:solidFill>
                  <a:schemeClr val="tx1">
                    <a:lumMod val="95000"/>
                    <a:lumOff val="5000"/>
                  </a:schemeClr>
                </a:solidFill>
              </a:rPr>
              <a:t>タンパク質構造の予測精度が向上した。</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既存モデルを上回る複合体構造予測性能を示した。</a:t>
            </a:r>
            <a:endParaRPr kumimoji="1" lang="en-US" altLang="ja-JP" sz="1600" dirty="0">
              <a:solidFill>
                <a:schemeClr val="tx1">
                  <a:lumMod val="95000"/>
                  <a:lumOff val="5000"/>
                </a:schemeClr>
              </a:solidFill>
            </a:endParaRPr>
          </a:p>
        </p:txBody>
      </p:sp>
    </p:spTree>
    <p:extLst>
      <p:ext uri="{BB962C8B-B14F-4D97-AF65-F5344CB8AC3E}">
        <p14:creationId xmlns:p14="http://schemas.microsoft.com/office/powerpoint/2010/main" val="142071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EBD4F-35A3-D811-63E4-F8ADD9B260DE}"/>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2DDD4C2C-5F82-265E-7502-8A2079F67081}"/>
              </a:ext>
            </a:extLst>
          </p:cNvPr>
          <p:cNvSpPr/>
          <p:nvPr/>
        </p:nvSpPr>
        <p:spPr>
          <a:xfrm>
            <a:off x="0" y="0"/>
            <a:ext cx="9144000" cy="4596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著者紹介</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7B8ED9FF-B366-6DE5-8FB9-0ECC32D8DD2C}"/>
              </a:ext>
            </a:extLst>
          </p:cNvPr>
          <p:cNvSpPr txBox="1"/>
          <p:nvPr/>
        </p:nvSpPr>
        <p:spPr>
          <a:xfrm>
            <a:off x="133194" y="2739168"/>
            <a:ext cx="4087316" cy="338554"/>
          </a:xfrm>
          <a:prstGeom prst="rect">
            <a:avLst/>
          </a:prstGeom>
          <a:noFill/>
        </p:spPr>
        <p:txBody>
          <a:bodyPr wrap="square" rtlCol="0">
            <a:spAutoFit/>
          </a:bodyPr>
          <a:lstStyle/>
          <a:p>
            <a:r>
              <a:rPr kumimoji="1" lang="en-US" altLang="ja-JP" sz="1600" dirty="0">
                <a:solidFill>
                  <a:schemeClr val="tx1">
                    <a:lumMod val="85000"/>
                    <a:lumOff val="15000"/>
                  </a:schemeClr>
                </a:solidFill>
              </a:rPr>
              <a:t>Corresponding</a:t>
            </a:r>
            <a:r>
              <a:rPr kumimoji="1" lang="ja-JP" altLang="en-US" sz="1600">
                <a:solidFill>
                  <a:schemeClr val="tx1">
                    <a:lumMod val="85000"/>
                    <a:lumOff val="15000"/>
                  </a:schemeClr>
                </a:solidFill>
              </a:rPr>
              <a:t> </a:t>
            </a:r>
            <a:r>
              <a:rPr kumimoji="1" lang="en-US" altLang="ja-JP" sz="1600" dirty="0">
                <a:solidFill>
                  <a:schemeClr val="tx1">
                    <a:lumMod val="85000"/>
                    <a:lumOff val="15000"/>
                  </a:schemeClr>
                </a:solidFill>
              </a:rPr>
              <a:t>author</a:t>
            </a:r>
            <a:endParaRPr kumimoji="1" lang="ja-JP" altLang="en-US" sz="1600" dirty="0">
              <a:solidFill>
                <a:srgbClr val="3965B5"/>
              </a:solidFill>
            </a:endParaRPr>
          </a:p>
        </p:txBody>
      </p:sp>
      <p:sp>
        <p:nvSpPr>
          <p:cNvPr id="15" name="正方形/長方形 14">
            <a:extLst>
              <a:ext uri="{FF2B5EF4-FFF2-40B4-BE49-F238E27FC236}">
                <a16:creationId xmlns:a16="http://schemas.microsoft.com/office/drawing/2014/main" id="{B05484EC-4621-F992-5FDA-DDA8D0C86E78}"/>
              </a:ext>
            </a:extLst>
          </p:cNvPr>
          <p:cNvSpPr/>
          <p:nvPr/>
        </p:nvSpPr>
        <p:spPr>
          <a:xfrm>
            <a:off x="61193" y="2755445"/>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8" name="テキスト ボックス 27">
            <a:extLst>
              <a:ext uri="{FF2B5EF4-FFF2-40B4-BE49-F238E27FC236}">
                <a16:creationId xmlns:a16="http://schemas.microsoft.com/office/drawing/2014/main" id="{A30C3425-37A0-9665-7507-7DC778C871CF}"/>
              </a:ext>
            </a:extLst>
          </p:cNvPr>
          <p:cNvSpPr txBox="1"/>
          <p:nvPr/>
        </p:nvSpPr>
        <p:spPr>
          <a:xfrm>
            <a:off x="-223274" y="4655207"/>
            <a:ext cx="2119746" cy="523220"/>
          </a:xfrm>
          <a:prstGeom prst="rect">
            <a:avLst/>
          </a:prstGeom>
          <a:noFill/>
        </p:spPr>
        <p:txBody>
          <a:bodyPr wrap="square" rtlCol="0">
            <a:spAutoFit/>
          </a:bodyPr>
          <a:lstStyle/>
          <a:p>
            <a:pPr algn="ctr"/>
            <a:r>
              <a:rPr lang="en-US" altLang="ja-JP" sz="1600" b="0" i="0" dirty="0">
                <a:solidFill>
                  <a:srgbClr val="222222"/>
                </a:solidFill>
                <a:effectLst/>
                <a:latin typeface="Arial" panose="020B0604020202020204" pitchFamily="34" charset="0"/>
              </a:rPr>
              <a:t>David Baker</a:t>
            </a:r>
          </a:p>
          <a:p>
            <a:pPr algn="ctr"/>
            <a:r>
              <a:rPr kumimoji="1" lang="en-US" altLang="ja-JP" sz="1200" dirty="0">
                <a:solidFill>
                  <a:srgbClr val="222222"/>
                </a:solidFill>
                <a:latin typeface="Arial" panose="020B0604020202020204" pitchFamily="34" charset="0"/>
              </a:rPr>
              <a:t>University of Washington</a:t>
            </a:r>
            <a:endParaRPr kumimoji="1" lang="en-US" altLang="ja-JP" sz="1200" b="0" i="0" dirty="0">
              <a:solidFill>
                <a:srgbClr val="3965B5"/>
              </a:solidFill>
              <a:effectLst/>
              <a:latin typeface="Arial" panose="020B0604020202020204" pitchFamily="34" charset="0"/>
            </a:endParaRPr>
          </a:p>
        </p:txBody>
      </p:sp>
      <p:sp>
        <p:nvSpPr>
          <p:cNvPr id="48" name="正方形/長方形 47">
            <a:extLst>
              <a:ext uri="{FF2B5EF4-FFF2-40B4-BE49-F238E27FC236}">
                <a16:creationId xmlns:a16="http://schemas.microsoft.com/office/drawing/2014/main" id="{0CC0F205-3232-DC71-CEE6-7F4D2C56D9CA}"/>
              </a:ext>
            </a:extLst>
          </p:cNvPr>
          <p:cNvSpPr/>
          <p:nvPr/>
        </p:nvSpPr>
        <p:spPr>
          <a:xfrm>
            <a:off x="1699686" y="3654136"/>
            <a:ext cx="7367668" cy="310712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8DFAC0EC-DE5A-4A77-87D4-BE037D187DCB}"/>
              </a:ext>
            </a:extLst>
          </p:cNvPr>
          <p:cNvSpPr/>
          <p:nvPr/>
        </p:nvSpPr>
        <p:spPr>
          <a:xfrm>
            <a:off x="1842400" y="3506927"/>
            <a:ext cx="1077803" cy="27541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経歴・業績</a:t>
            </a:r>
            <a:endParaRPr kumimoji="1" lang="en-US" altLang="ja-JP" sz="1400" dirty="0"/>
          </a:p>
        </p:txBody>
      </p:sp>
      <p:sp>
        <p:nvSpPr>
          <p:cNvPr id="7" name="テキスト ボックス 6">
            <a:extLst>
              <a:ext uri="{FF2B5EF4-FFF2-40B4-BE49-F238E27FC236}">
                <a16:creationId xmlns:a16="http://schemas.microsoft.com/office/drawing/2014/main" id="{2850A140-2F39-C290-D2D9-CFBA3434AA45}"/>
              </a:ext>
            </a:extLst>
          </p:cNvPr>
          <p:cNvSpPr txBox="1"/>
          <p:nvPr/>
        </p:nvSpPr>
        <p:spPr>
          <a:xfrm>
            <a:off x="1560228" y="3162763"/>
            <a:ext cx="7367668" cy="307777"/>
          </a:xfrm>
          <a:prstGeom prst="rect">
            <a:avLst/>
          </a:prstGeom>
          <a:noFill/>
        </p:spPr>
        <p:txBody>
          <a:bodyPr wrap="square">
            <a:spAutoFit/>
          </a:bodyPr>
          <a:lstStyle/>
          <a:p>
            <a:r>
              <a:rPr lang="ja-JP" altLang="en-US" sz="1400" dirty="0"/>
              <a:t>タンパク質の構造予測・タンパク質設計などに取り組んできた。</a:t>
            </a:r>
          </a:p>
        </p:txBody>
      </p:sp>
      <p:pic>
        <p:nvPicPr>
          <p:cNvPr id="8" name="図 7">
            <a:extLst>
              <a:ext uri="{FF2B5EF4-FFF2-40B4-BE49-F238E27FC236}">
                <a16:creationId xmlns:a16="http://schemas.microsoft.com/office/drawing/2014/main" id="{6CC98743-A348-1EF2-F02A-284A29FA3F56}"/>
              </a:ext>
            </a:extLst>
          </p:cNvPr>
          <p:cNvPicPr>
            <a:picLocks noChangeAspect="1"/>
          </p:cNvPicPr>
          <p:nvPr/>
        </p:nvPicPr>
        <p:blipFill>
          <a:blip r:embed="rId3">
            <a:extLst>
              <a:ext uri="{28A0092B-C50C-407E-A947-70E740481C1C}">
                <a14:useLocalDpi xmlns:a14="http://schemas.microsoft.com/office/drawing/2010/main" val="0"/>
              </a:ext>
            </a:extLst>
          </a:blip>
          <a:srcRect l="23182" t="22117" r="31150" b="54093"/>
          <a:stretch/>
        </p:blipFill>
        <p:spPr>
          <a:xfrm>
            <a:off x="73893" y="462932"/>
            <a:ext cx="6251719" cy="2035556"/>
          </a:xfrm>
          <a:prstGeom prst="rect">
            <a:avLst/>
          </a:prstGeom>
        </p:spPr>
      </p:pic>
      <p:pic>
        <p:nvPicPr>
          <p:cNvPr id="9" name="Picture 2">
            <a:extLst>
              <a:ext uri="{FF2B5EF4-FFF2-40B4-BE49-F238E27FC236}">
                <a16:creationId xmlns:a16="http://schemas.microsoft.com/office/drawing/2014/main" id="{95F4CA53-7F4B-E575-F4AE-CC5BA9635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68" y="3156345"/>
            <a:ext cx="1498862" cy="1498862"/>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6EEF4FD2-C7A3-A71B-41B6-FC04A8215B65}"/>
              </a:ext>
            </a:extLst>
          </p:cNvPr>
          <p:cNvSpPr/>
          <p:nvPr/>
        </p:nvSpPr>
        <p:spPr>
          <a:xfrm>
            <a:off x="6567054" y="83128"/>
            <a:ext cx="2505509" cy="306000"/>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err="1">
                <a:solidFill>
                  <a:schemeClr val="bg1"/>
                </a:solidFill>
              </a:rPr>
              <a:t>RoseTTAFold</a:t>
            </a:r>
            <a:r>
              <a:rPr kumimoji="1" lang="en-US" altLang="ja-JP" sz="1600" b="1" dirty="0">
                <a:solidFill>
                  <a:schemeClr val="bg1"/>
                </a:solidFill>
              </a:rPr>
              <a:t> All-Atom </a:t>
            </a:r>
          </a:p>
        </p:txBody>
      </p:sp>
      <p:sp>
        <p:nvSpPr>
          <p:cNvPr id="5" name="テキスト ボックス 4">
            <a:extLst>
              <a:ext uri="{FF2B5EF4-FFF2-40B4-BE49-F238E27FC236}">
                <a16:creationId xmlns:a16="http://schemas.microsoft.com/office/drawing/2014/main" id="{49615336-8500-40CB-5DD7-2F773A740AD9}"/>
              </a:ext>
            </a:extLst>
          </p:cNvPr>
          <p:cNvSpPr txBox="1"/>
          <p:nvPr/>
        </p:nvSpPr>
        <p:spPr>
          <a:xfrm>
            <a:off x="6822360" y="2249429"/>
            <a:ext cx="2250203" cy="307777"/>
          </a:xfrm>
          <a:prstGeom prst="rect">
            <a:avLst/>
          </a:prstGeom>
          <a:noFill/>
        </p:spPr>
        <p:txBody>
          <a:bodyPr wrap="square">
            <a:spAutoFit/>
          </a:bodyPr>
          <a:lstStyle/>
          <a:p>
            <a:pPr algn="ctr"/>
            <a:r>
              <a:rPr lang="en-US" altLang="ja-JP" sz="1400" dirty="0"/>
              <a:t>Science 2024.3.7</a:t>
            </a:r>
            <a:r>
              <a:rPr lang="ja-JP" altLang="en-US" sz="1400" dirty="0"/>
              <a:t>号掲載</a:t>
            </a:r>
          </a:p>
        </p:txBody>
      </p:sp>
      <p:pic>
        <p:nvPicPr>
          <p:cNvPr id="6" name="Picture 4">
            <a:extLst>
              <a:ext uri="{FF2B5EF4-FFF2-40B4-BE49-F238E27FC236}">
                <a16:creationId xmlns:a16="http://schemas.microsoft.com/office/drawing/2014/main" id="{58071C23-2F62-49A5-FE9C-FD0155CFE9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1826" y="542792"/>
            <a:ext cx="1351270" cy="171994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3F7F618C-3FE1-B382-CB8E-3C00410C4E7A}"/>
              </a:ext>
            </a:extLst>
          </p:cNvPr>
          <p:cNvSpPr txBox="1"/>
          <p:nvPr/>
        </p:nvSpPr>
        <p:spPr>
          <a:xfrm>
            <a:off x="1699686" y="3840638"/>
            <a:ext cx="5952924" cy="333489"/>
          </a:xfrm>
          <a:prstGeom prst="rect">
            <a:avLst/>
          </a:prstGeom>
          <a:noFill/>
        </p:spPr>
        <p:txBody>
          <a:bodyPr wrap="square">
            <a:spAutoFit/>
          </a:bodyPr>
          <a:lstStyle/>
          <a:p>
            <a:pPr>
              <a:lnSpc>
                <a:spcPct val="150000"/>
              </a:lnSpc>
            </a:pPr>
            <a:r>
              <a:rPr lang="en-US" altLang="ja-JP" sz="1200" dirty="0"/>
              <a:t>1962</a:t>
            </a:r>
            <a:r>
              <a:rPr lang="ja-JP" altLang="en-US" sz="1200" dirty="0"/>
              <a:t>年生まれ</a:t>
            </a:r>
            <a:r>
              <a:rPr lang="en-US" altLang="ja-JP" sz="1200" dirty="0"/>
              <a:t>(62</a:t>
            </a:r>
            <a:r>
              <a:rPr lang="ja-JP" altLang="en-US" sz="1200" dirty="0"/>
              <a:t>歳</a:t>
            </a:r>
            <a:r>
              <a:rPr lang="en-US" altLang="ja-JP" sz="1200" dirty="0"/>
              <a:t>)</a:t>
            </a:r>
          </a:p>
        </p:txBody>
      </p:sp>
      <p:sp>
        <p:nvSpPr>
          <p:cNvPr id="20" name="テキスト ボックス 19">
            <a:extLst>
              <a:ext uri="{FF2B5EF4-FFF2-40B4-BE49-F238E27FC236}">
                <a16:creationId xmlns:a16="http://schemas.microsoft.com/office/drawing/2014/main" id="{221730A7-565C-6B3E-EB4E-F24559A73A57}"/>
              </a:ext>
            </a:extLst>
          </p:cNvPr>
          <p:cNvSpPr txBox="1"/>
          <p:nvPr/>
        </p:nvSpPr>
        <p:spPr>
          <a:xfrm>
            <a:off x="1768808" y="4831984"/>
            <a:ext cx="618358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Arial"/>
                <a:cs typeface="+mn-cs"/>
              </a:rPr>
              <a:t>(2000) “Rosetta in CASP4: Progress in ab initio protein structure prediction”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black"/>
                </a:solidFill>
                <a:effectLst/>
                <a:uLnTx/>
                <a:uFillTx/>
                <a:latin typeface="Arial"/>
                <a:cs typeface="+mn-cs"/>
              </a:rPr>
              <a:t>　　タンパク質の立体構造予測手法</a:t>
            </a:r>
            <a:r>
              <a:rPr kumimoji="0" lang="en-US" altLang="ja-JP" sz="1200" b="0" i="0" u="none" strike="noStrike" kern="1200" cap="none" spc="0" normalizeH="0" baseline="0" noProof="0" dirty="0">
                <a:ln>
                  <a:noFill/>
                </a:ln>
                <a:solidFill>
                  <a:prstClr val="black"/>
                </a:solidFill>
                <a:effectLst/>
                <a:uLnTx/>
                <a:uFillTx/>
                <a:latin typeface="Arial"/>
                <a:cs typeface="+mn-cs"/>
              </a:rPr>
              <a:t>Rosetta</a:t>
            </a:r>
            <a:r>
              <a:rPr kumimoji="0" lang="ja-JP" altLang="en-US" sz="1200" b="0" i="0" u="none" strike="noStrike" kern="1200" cap="none" spc="0" normalizeH="0" baseline="0" noProof="0" dirty="0">
                <a:ln>
                  <a:noFill/>
                </a:ln>
                <a:solidFill>
                  <a:prstClr val="black"/>
                </a:solidFill>
                <a:effectLst/>
                <a:uLnTx/>
                <a:uFillTx/>
                <a:latin typeface="Arial"/>
                <a:cs typeface="+mn-cs"/>
              </a:rPr>
              <a:t>を開発</a:t>
            </a:r>
            <a:endParaRPr kumimoji="0" lang="en-US" altLang="ja-JP" sz="1200" b="0" i="0" u="none" strike="noStrike" kern="1200" cap="none" spc="0" normalizeH="0" baseline="0" noProof="0" dirty="0">
              <a:ln>
                <a:noFill/>
              </a:ln>
              <a:solidFill>
                <a:prstClr val="black"/>
              </a:solidFill>
              <a:effectLst/>
              <a:uLnTx/>
              <a:uFillTx/>
              <a:latin typeface="Arial"/>
              <a:cs typeface="+mn-cs"/>
            </a:endParaRPr>
          </a:p>
        </p:txBody>
      </p:sp>
      <p:sp>
        <p:nvSpPr>
          <p:cNvPr id="25" name="テキスト ボックス 24">
            <a:extLst>
              <a:ext uri="{FF2B5EF4-FFF2-40B4-BE49-F238E27FC236}">
                <a16:creationId xmlns:a16="http://schemas.microsoft.com/office/drawing/2014/main" id="{44F81A6C-0CCF-C63D-F4B4-C7C172701F76}"/>
              </a:ext>
            </a:extLst>
          </p:cNvPr>
          <p:cNvSpPr txBox="1"/>
          <p:nvPr/>
        </p:nvSpPr>
        <p:spPr>
          <a:xfrm>
            <a:off x="1768808" y="4222910"/>
            <a:ext cx="4677506"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(1989) </a:t>
            </a:r>
            <a:r>
              <a:rPr kumimoji="0" lang="ja-JP" altLang="en-US" sz="1200" b="0" i="0" u="none" strike="noStrike" kern="1200" cap="none" spc="0" normalizeH="0" baseline="0" noProof="0" dirty="0">
                <a:ln>
                  <a:noFill/>
                </a:ln>
                <a:solidFill>
                  <a:prstClr val="black"/>
                </a:solidFill>
                <a:effectLst/>
                <a:uLnTx/>
                <a:uFillTx/>
                <a:latin typeface="Arial"/>
                <a:cs typeface="+mn-cs"/>
              </a:rPr>
              <a:t>博士号取得 </a:t>
            </a:r>
            <a:r>
              <a:rPr kumimoji="0" lang="en-US" altLang="ja-JP" sz="1200" b="0" i="0" u="none" strike="noStrike" kern="1200" cap="none" spc="0" normalizeH="0" baseline="0" noProof="0" dirty="0">
                <a:ln>
                  <a:noFill/>
                </a:ln>
                <a:solidFill>
                  <a:prstClr val="black"/>
                </a:solidFill>
                <a:effectLst/>
                <a:uLnTx/>
                <a:uFillTx/>
                <a:latin typeface="Arial"/>
                <a:cs typeface="+mn-cs"/>
              </a:rPr>
              <a:t>(</a:t>
            </a:r>
            <a:r>
              <a:rPr kumimoji="0" lang="ja-JP" altLang="en-US" sz="1200" b="0" i="0" u="none" strike="noStrike" kern="1200" cap="none" spc="0" normalizeH="0" baseline="0" noProof="0" dirty="0">
                <a:ln>
                  <a:noFill/>
                </a:ln>
                <a:solidFill>
                  <a:prstClr val="black"/>
                </a:solidFill>
                <a:effectLst/>
                <a:uLnTx/>
                <a:uFillTx/>
                <a:latin typeface="Arial"/>
                <a:cs typeface="+mn-cs"/>
              </a:rPr>
              <a:t>カリフォルニア大学バークレー校</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生化学</a:t>
            </a:r>
            <a:r>
              <a:rPr kumimoji="0" lang="en-US" altLang="ja-JP" sz="1200" b="0" i="0" u="none" strike="noStrike" kern="1200" cap="none" spc="0" normalizeH="0" baseline="0" noProof="0" dirty="0">
                <a:ln>
                  <a:noFill/>
                </a:ln>
                <a:solidFill>
                  <a:prstClr val="black"/>
                </a:solidFill>
                <a:effectLst/>
                <a:uLnTx/>
                <a:uFillTx/>
                <a:latin typeface="Arial"/>
                <a:cs typeface="+mn-cs"/>
              </a:rPr>
              <a:t>)</a:t>
            </a:r>
            <a:endParaRPr lang="ja-JP" altLang="en-US" dirty="0"/>
          </a:p>
        </p:txBody>
      </p:sp>
      <p:sp>
        <p:nvSpPr>
          <p:cNvPr id="26" name="テキスト ボックス 25">
            <a:extLst>
              <a:ext uri="{FF2B5EF4-FFF2-40B4-BE49-F238E27FC236}">
                <a16:creationId xmlns:a16="http://schemas.microsoft.com/office/drawing/2014/main" id="{7917DB24-894E-BA18-9ACC-B24A34691CFC}"/>
              </a:ext>
            </a:extLst>
          </p:cNvPr>
          <p:cNvSpPr txBox="1"/>
          <p:nvPr/>
        </p:nvSpPr>
        <p:spPr>
          <a:xfrm>
            <a:off x="1768808" y="5321187"/>
            <a:ext cx="7159088"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Arial"/>
                <a:cs typeface="+mn-cs"/>
              </a:rPr>
              <a:t>(20</a:t>
            </a:r>
            <a:r>
              <a:rPr lang="en-US" altLang="ja-JP" sz="1200" dirty="0">
                <a:solidFill>
                  <a:prstClr val="black"/>
                </a:solidFill>
                <a:latin typeface="Arial"/>
              </a:rPr>
              <a:t>21</a:t>
            </a:r>
            <a:r>
              <a:rPr kumimoji="0" lang="en-US" altLang="ja-JP" sz="1200" b="0" i="0" u="none" strike="noStrike" kern="1200" cap="none" spc="0" normalizeH="0" baseline="0" noProof="0" dirty="0">
                <a:ln>
                  <a:noFill/>
                </a:ln>
                <a:solidFill>
                  <a:prstClr val="black"/>
                </a:solidFill>
                <a:effectLst/>
                <a:uLnTx/>
                <a:uFillTx/>
                <a:latin typeface="Arial"/>
                <a:cs typeface="+mn-cs"/>
              </a:rPr>
              <a:t>) “Accurate prediction of protein structures and interactions using a three-track neural network”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black"/>
                </a:solidFill>
                <a:effectLst/>
                <a:uLnTx/>
                <a:uFillTx/>
                <a:latin typeface="Arial"/>
                <a:cs typeface="+mn-cs"/>
              </a:rPr>
              <a:t>　　</a:t>
            </a:r>
            <a:r>
              <a:rPr kumimoji="0" lang="en-US" altLang="ja-JP" sz="1200" b="0" i="0" u="none" strike="noStrike" kern="1200" cap="none" spc="0" normalizeH="0" baseline="0" noProof="0" dirty="0">
                <a:ln>
                  <a:noFill/>
                </a:ln>
                <a:solidFill>
                  <a:prstClr val="black"/>
                </a:solidFill>
                <a:effectLst/>
                <a:uLnTx/>
                <a:uFillTx/>
                <a:latin typeface="Arial"/>
                <a:cs typeface="+mn-cs"/>
              </a:rPr>
              <a:t>AlphaFold2</a:t>
            </a:r>
            <a:r>
              <a:rPr kumimoji="0" lang="ja-JP" altLang="en-US" sz="1200" b="0" i="0" u="none" strike="noStrike" kern="1200" cap="none" spc="0" normalizeH="0" baseline="0" noProof="0" dirty="0">
                <a:ln>
                  <a:noFill/>
                </a:ln>
                <a:solidFill>
                  <a:prstClr val="black"/>
                </a:solidFill>
                <a:effectLst/>
                <a:uLnTx/>
                <a:uFillTx/>
                <a:latin typeface="Arial"/>
                <a:cs typeface="+mn-cs"/>
              </a:rPr>
              <a:t>の性能を再現することを目的として</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立体構造予測手法</a:t>
            </a:r>
            <a:r>
              <a:rPr kumimoji="0" lang="en-US" altLang="ja-JP" sz="1200" b="0" i="0" u="none" strike="noStrike" kern="1200" cap="none" spc="0" normalizeH="0" baseline="0" noProof="0" dirty="0" err="1">
                <a:ln>
                  <a:noFill/>
                </a:ln>
                <a:solidFill>
                  <a:prstClr val="black"/>
                </a:solidFill>
                <a:effectLst/>
                <a:uLnTx/>
                <a:uFillTx/>
                <a:latin typeface="Arial"/>
                <a:cs typeface="+mn-cs"/>
              </a:rPr>
              <a:t>RoseTTA</a:t>
            </a:r>
            <a:r>
              <a:rPr kumimoji="0" lang="en-US" altLang="ja-JP" sz="1200" b="0" i="0" u="none" strike="noStrike" kern="1200" cap="none" spc="0" normalizeH="0" baseline="0" noProof="0" dirty="0">
                <a:ln>
                  <a:noFill/>
                </a:ln>
                <a:solidFill>
                  <a:prstClr val="black"/>
                </a:solidFill>
                <a:effectLst/>
                <a:uLnTx/>
                <a:uFillTx/>
                <a:latin typeface="Arial"/>
                <a:cs typeface="+mn-cs"/>
              </a:rPr>
              <a:t> fold</a:t>
            </a:r>
            <a:r>
              <a:rPr kumimoji="0" lang="ja-JP" altLang="en-US" sz="1200" b="0" i="0" u="none" strike="noStrike" kern="1200" cap="none" spc="0" normalizeH="0" baseline="0" noProof="0" dirty="0">
                <a:ln>
                  <a:noFill/>
                </a:ln>
                <a:solidFill>
                  <a:prstClr val="black"/>
                </a:solidFill>
                <a:effectLst/>
                <a:uLnTx/>
                <a:uFillTx/>
                <a:latin typeface="Arial"/>
                <a:cs typeface="+mn-cs"/>
              </a:rPr>
              <a:t>を開発</a:t>
            </a:r>
            <a:endParaRPr kumimoji="0" lang="en-US" altLang="ja-JP" sz="1200" b="0" i="0" u="none" strike="noStrike" kern="1200" cap="none" spc="0" normalizeH="0" baseline="0" noProof="0" dirty="0">
              <a:ln>
                <a:noFill/>
              </a:ln>
              <a:solidFill>
                <a:prstClr val="black"/>
              </a:solidFill>
              <a:effectLst/>
              <a:uLnTx/>
              <a:uFillTx/>
              <a:latin typeface="Arial"/>
              <a:cs typeface="+mn-cs"/>
            </a:endParaRPr>
          </a:p>
        </p:txBody>
      </p:sp>
      <p:sp>
        <p:nvSpPr>
          <p:cNvPr id="27" name="テキスト ボックス 26">
            <a:extLst>
              <a:ext uri="{FF2B5EF4-FFF2-40B4-BE49-F238E27FC236}">
                <a16:creationId xmlns:a16="http://schemas.microsoft.com/office/drawing/2014/main" id="{75A96CA0-233F-53A5-4D89-D54C18B92F83}"/>
              </a:ext>
            </a:extLst>
          </p:cNvPr>
          <p:cNvSpPr txBox="1"/>
          <p:nvPr/>
        </p:nvSpPr>
        <p:spPr>
          <a:xfrm>
            <a:off x="1768808" y="5810390"/>
            <a:ext cx="7159088"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Arial"/>
                <a:cs typeface="+mn-cs"/>
              </a:rPr>
              <a:t>(20</a:t>
            </a:r>
            <a:r>
              <a:rPr lang="en-US" altLang="ja-JP" sz="1200" dirty="0">
                <a:solidFill>
                  <a:prstClr val="black"/>
                </a:solidFill>
                <a:latin typeface="Arial"/>
              </a:rPr>
              <a:t>23</a:t>
            </a:r>
            <a:r>
              <a:rPr kumimoji="0" lang="en-US" altLang="ja-JP" sz="1200" b="0" i="0" u="none" strike="noStrike" kern="1200" cap="none" spc="0" normalizeH="0" baseline="0" noProof="0" dirty="0">
                <a:ln>
                  <a:noFill/>
                </a:ln>
                <a:solidFill>
                  <a:prstClr val="black"/>
                </a:solidFill>
                <a:effectLst/>
                <a:uLnTx/>
                <a:uFillTx/>
                <a:latin typeface="Arial"/>
                <a:cs typeface="+mn-cs"/>
              </a:rPr>
              <a:t>) “De novo design of protein structure and function with </a:t>
            </a:r>
            <a:r>
              <a:rPr kumimoji="0" lang="en-US" altLang="ja-JP" sz="1200" b="0" i="0" u="none" strike="noStrike" kern="1200" cap="none" spc="0" normalizeH="0" baseline="0" noProof="0" dirty="0" err="1">
                <a:ln>
                  <a:noFill/>
                </a:ln>
                <a:solidFill>
                  <a:prstClr val="black"/>
                </a:solidFill>
                <a:effectLst/>
                <a:uLnTx/>
                <a:uFillTx/>
                <a:latin typeface="Arial"/>
                <a:cs typeface="+mn-cs"/>
              </a:rPr>
              <a:t>RFdiffusion</a:t>
            </a:r>
            <a:r>
              <a:rPr kumimoji="0" lang="en-US" altLang="ja-JP" sz="1200" b="0" i="0" u="none" strike="noStrike" kern="1200" cap="none" spc="0" normalizeH="0" baseline="0" noProof="0" dirty="0">
                <a:ln>
                  <a:noFill/>
                </a:ln>
                <a:solidFill>
                  <a:prstClr val="black"/>
                </a:solidFill>
                <a:effectLst/>
                <a:uLnTx/>
                <a:uFillTx/>
                <a:latin typeface="Arial"/>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black"/>
                </a:solidFill>
                <a:effectLst/>
                <a:uLnTx/>
                <a:uFillTx/>
                <a:latin typeface="Arial"/>
                <a:cs typeface="+mn-cs"/>
              </a:rPr>
              <a:t>　　</a:t>
            </a:r>
            <a:r>
              <a:rPr kumimoji="0" lang="en-US" altLang="ja-JP" sz="1200" b="0" i="0" u="none" strike="noStrike" kern="1200" cap="none" spc="0" normalizeH="0" baseline="0" noProof="0" dirty="0" err="1">
                <a:ln>
                  <a:noFill/>
                </a:ln>
                <a:solidFill>
                  <a:prstClr val="black"/>
                </a:solidFill>
                <a:effectLst/>
                <a:uLnTx/>
                <a:uFillTx/>
                <a:latin typeface="Arial"/>
                <a:cs typeface="+mn-cs"/>
              </a:rPr>
              <a:t>RoseTTA</a:t>
            </a:r>
            <a:r>
              <a:rPr kumimoji="0" lang="en-US" altLang="ja-JP" sz="1200" b="0" i="0" u="none" strike="noStrike" kern="1200" cap="none" spc="0" normalizeH="0" baseline="0" noProof="0" dirty="0">
                <a:ln>
                  <a:noFill/>
                </a:ln>
                <a:solidFill>
                  <a:prstClr val="black"/>
                </a:solidFill>
                <a:effectLst/>
                <a:uLnTx/>
                <a:uFillTx/>
                <a:latin typeface="Arial"/>
                <a:cs typeface="+mn-cs"/>
              </a:rPr>
              <a:t> fold</a:t>
            </a:r>
            <a:r>
              <a:rPr kumimoji="0" lang="ja-JP" altLang="en-US" sz="1200" b="0" i="0" u="none" strike="noStrike" kern="1200" cap="none" spc="0" normalizeH="0" baseline="0" noProof="0" dirty="0">
                <a:ln>
                  <a:noFill/>
                </a:ln>
                <a:solidFill>
                  <a:prstClr val="black"/>
                </a:solidFill>
                <a:effectLst/>
                <a:uLnTx/>
                <a:uFillTx/>
                <a:latin typeface="Arial"/>
                <a:cs typeface="+mn-cs"/>
              </a:rPr>
              <a:t>を拡散モデルに応用したタンパク質設計</a:t>
            </a:r>
            <a:r>
              <a:rPr kumimoji="0" lang="en-US" altLang="ja-JP" sz="1200" b="0" i="0" u="none" strike="noStrike" kern="1200" cap="none" spc="0" normalizeH="0" baseline="0" noProof="0" dirty="0" err="1">
                <a:ln>
                  <a:noFill/>
                </a:ln>
                <a:solidFill>
                  <a:prstClr val="black"/>
                </a:solidFill>
                <a:effectLst/>
                <a:uLnTx/>
                <a:uFillTx/>
                <a:latin typeface="Arial"/>
                <a:cs typeface="+mn-cs"/>
              </a:rPr>
              <a:t>RFdiffusion</a:t>
            </a:r>
            <a:r>
              <a:rPr kumimoji="0" lang="ja-JP" altLang="en-US" sz="1200" b="0" i="0" u="none" strike="noStrike" kern="1200" cap="none" spc="0" normalizeH="0" baseline="0" noProof="0" dirty="0">
                <a:ln>
                  <a:noFill/>
                </a:ln>
                <a:solidFill>
                  <a:prstClr val="black"/>
                </a:solidFill>
                <a:effectLst/>
                <a:uLnTx/>
                <a:uFillTx/>
                <a:latin typeface="Arial"/>
                <a:cs typeface="+mn-cs"/>
              </a:rPr>
              <a:t>を開発</a:t>
            </a:r>
            <a:endParaRPr kumimoji="0" lang="en-US" altLang="ja-JP" sz="1200" b="0" i="0" u="none" strike="noStrike" kern="1200" cap="none" spc="0" normalizeH="0" baseline="0" noProof="0" dirty="0">
              <a:ln>
                <a:noFill/>
              </a:ln>
              <a:solidFill>
                <a:prstClr val="black"/>
              </a:solidFill>
              <a:effectLst/>
              <a:uLnTx/>
              <a:uFillTx/>
              <a:latin typeface="Arial"/>
              <a:cs typeface="+mn-cs"/>
            </a:endParaRPr>
          </a:p>
        </p:txBody>
      </p:sp>
      <p:sp>
        <p:nvSpPr>
          <p:cNvPr id="29" name="テキスト ボックス 28">
            <a:extLst>
              <a:ext uri="{FF2B5EF4-FFF2-40B4-BE49-F238E27FC236}">
                <a16:creationId xmlns:a16="http://schemas.microsoft.com/office/drawing/2014/main" id="{27A91697-1A86-82FE-7628-95F698B12A19}"/>
              </a:ext>
            </a:extLst>
          </p:cNvPr>
          <p:cNvSpPr txBox="1"/>
          <p:nvPr/>
        </p:nvSpPr>
        <p:spPr>
          <a:xfrm>
            <a:off x="1768808" y="4527447"/>
            <a:ext cx="4677506"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(1993) </a:t>
            </a:r>
            <a:r>
              <a:rPr kumimoji="0" lang="ja-JP" altLang="en-US" sz="1200" b="0" i="0" u="none" strike="noStrike" kern="1200" cap="none" spc="0" normalizeH="0" baseline="0" noProof="0" dirty="0">
                <a:ln>
                  <a:noFill/>
                </a:ln>
                <a:solidFill>
                  <a:prstClr val="black"/>
                </a:solidFill>
                <a:effectLst/>
                <a:uLnTx/>
                <a:uFillTx/>
                <a:latin typeface="Arial"/>
                <a:cs typeface="+mn-cs"/>
              </a:rPr>
              <a:t>ワシントン大学で研究を開始</a:t>
            </a:r>
            <a:endParaRPr lang="ja-JP" altLang="en-US" dirty="0"/>
          </a:p>
        </p:txBody>
      </p:sp>
      <p:sp>
        <p:nvSpPr>
          <p:cNvPr id="30" name="テキスト ボックス 29">
            <a:extLst>
              <a:ext uri="{FF2B5EF4-FFF2-40B4-BE49-F238E27FC236}">
                <a16:creationId xmlns:a16="http://schemas.microsoft.com/office/drawing/2014/main" id="{53FE210D-C0F8-9B3D-DB82-1C205312C7E9}"/>
              </a:ext>
            </a:extLst>
          </p:cNvPr>
          <p:cNvSpPr txBox="1"/>
          <p:nvPr/>
        </p:nvSpPr>
        <p:spPr>
          <a:xfrm>
            <a:off x="1768808" y="6299594"/>
            <a:ext cx="7159088"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Arial"/>
                <a:cs typeface="+mn-cs"/>
              </a:rPr>
              <a:t>(20</a:t>
            </a:r>
            <a:r>
              <a:rPr lang="en-US" altLang="ja-JP" sz="1200" dirty="0">
                <a:solidFill>
                  <a:prstClr val="black"/>
                </a:solidFill>
                <a:latin typeface="Arial"/>
              </a:rPr>
              <a:t>24</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ノーベル化学賞受賞</a:t>
            </a:r>
            <a:r>
              <a:rPr lang="en-US" altLang="ja-JP" sz="1200" dirty="0">
                <a:solidFill>
                  <a:prstClr val="black"/>
                </a:solidFill>
                <a:latin typeface="Arial"/>
              </a:rPr>
              <a:t> </a:t>
            </a:r>
            <a:r>
              <a:rPr kumimoji="0" lang="en-US" altLang="ja-JP" sz="1200" b="0" i="0" u="none" strike="noStrike" kern="1200" cap="none" spc="0" normalizeH="0" baseline="0" noProof="0" dirty="0">
                <a:ln>
                  <a:noFill/>
                </a:ln>
                <a:solidFill>
                  <a:prstClr val="black"/>
                </a:solidFill>
                <a:effectLst/>
                <a:uLnTx/>
                <a:uFillTx/>
                <a:latin typeface="Arial"/>
                <a:cs typeface="+mn-cs"/>
              </a:rPr>
              <a:t>”for computational protein design”</a:t>
            </a:r>
          </a:p>
        </p:txBody>
      </p:sp>
    </p:spTree>
    <p:extLst>
      <p:ext uri="{BB962C8B-B14F-4D97-AF65-F5344CB8AC3E}">
        <p14:creationId xmlns:p14="http://schemas.microsoft.com/office/powerpoint/2010/main" val="2732164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BF2D6-E32A-C936-2096-9DC4049018BE}"/>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36AAEA-B0B6-47DC-26AA-F515B7555375}"/>
              </a:ext>
            </a:extLst>
          </p:cNvPr>
          <p:cNvSpPr/>
          <p:nvPr/>
        </p:nvSpPr>
        <p:spPr>
          <a:xfrm>
            <a:off x="0" y="0"/>
            <a:ext cx="9144000" cy="4596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背景</a:t>
            </a:r>
            <a:r>
              <a:rPr kumimoji="1" lang="en-US" altLang="ja-JP" sz="2200" b="1" dirty="0"/>
              <a:t>: </a:t>
            </a:r>
            <a:r>
              <a:rPr kumimoji="1" lang="en-US" altLang="ja-JP" sz="2200" b="1" dirty="0" err="1"/>
              <a:t>RoseTTAFold</a:t>
            </a:r>
            <a:r>
              <a:rPr kumimoji="1" lang="en-US" altLang="ja-JP" sz="2200" b="1" dirty="0"/>
              <a:t> (RF)</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正方形/長方形 1">
            <a:extLst>
              <a:ext uri="{FF2B5EF4-FFF2-40B4-BE49-F238E27FC236}">
                <a16:creationId xmlns:a16="http://schemas.microsoft.com/office/drawing/2014/main" id="{DB3F02B6-C563-9BE3-948D-4F5B2715D0DF}"/>
              </a:ext>
            </a:extLst>
          </p:cNvPr>
          <p:cNvSpPr/>
          <p:nvPr/>
        </p:nvSpPr>
        <p:spPr>
          <a:xfrm>
            <a:off x="6567054" y="83128"/>
            <a:ext cx="2505509" cy="306000"/>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err="1">
                <a:solidFill>
                  <a:schemeClr val="bg1"/>
                </a:solidFill>
              </a:rPr>
              <a:t>RoseTTAFold</a:t>
            </a:r>
            <a:r>
              <a:rPr kumimoji="1" lang="en-US" altLang="ja-JP" sz="1600" b="1" dirty="0">
                <a:solidFill>
                  <a:schemeClr val="bg1"/>
                </a:solidFill>
              </a:rPr>
              <a:t> All-Atom </a:t>
            </a:r>
          </a:p>
        </p:txBody>
      </p:sp>
      <p:sp>
        <p:nvSpPr>
          <p:cNvPr id="3" name="テキスト ボックス 2">
            <a:extLst>
              <a:ext uri="{FF2B5EF4-FFF2-40B4-BE49-F238E27FC236}">
                <a16:creationId xmlns:a16="http://schemas.microsoft.com/office/drawing/2014/main" id="{B076CDD5-0D67-7CB2-B957-F420986331AC}"/>
              </a:ext>
            </a:extLst>
          </p:cNvPr>
          <p:cNvSpPr txBox="1"/>
          <p:nvPr/>
        </p:nvSpPr>
        <p:spPr>
          <a:xfrm>
            <a:off x="169746"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5" name="正方形/長方形 4">
            <a:extLst>
              <a:ext uri="{FF2B5EF4-FFF2-40B4-BE49-F238E27FC236}">
                <a16:creationId xmlns:a16="http://schemas.microsoft.com/office/drawing/2014/main" id="{9EA7CF70-7438-3EE3-1D11-3597C4073D15}"/>
              </a:ext>
            </a:extLst>
          </p:cNvPr>
          <p:cNvSpPr/>
          <p:nvPr/>
        </p:nvSpPr>
        <p:spPr>
          <a:xfrm>
            <a:off x="97746" y="555663"/>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6" name="テキスト ボックス 5">
            <a:extLst>
              <a:ext uri="{FF2B5EF4-FFF2-40B4-BE49-F238E27FC236}">
                <a16:creationId xmlns:a16="http://schemas.microsoft.com/office/drawing/2014/main" id="{28F2EBC4-2E69-55F1-6E1E-D745D63DDEE9}"/>
              </a:ext>
            </a:extLst>
          </p:cNvPr>
          <p:cNvSpPr txBox="1"/>
          <p:nvPr/>
        </p:nvSpPr>
        <p:spPr>
          <a:xfrm>
            <a:off x="167292" y="3311261"/>
            <a:ext cx="4423650"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モデル構造</a:t>
            </a:r>
            <a:endParaRPr kumimoji="1" lang="ja-JP" altLang="en-US" sz="1600" dirty="0">
              <a:solidFill>
                <a:srgbClr val="3965B5"/>
              </a:solidFill>
            </a:endParaRPr>
          </a:p>
        </p:txBody>
      </p:sp>
      <p:sp>
        <p:nvSpPr>
          <p:cNvPr id="8" name="正方形/長方形 7">
            <a:extLst>
              <a:ext uri="{FF2B5EF4-FFF2-40B4-BE49-F238E27FC236}">
                <a16:creationId xmlns:a16="http://schemas.microsoft.com/office/drawing/2014/main" id="{5520A952-A8E0-2F10-3721-C6356BCB2A87}"/>
              </a:ext>
            </a:extLst>
          </p:cNvPr>
          <p:cNvSpPr/>
          <p:nvPr/>
        </p:nvSpPr>
        <p:spPr>
          <a:xfrm>
            <a:off x="95291" y="3327538"/>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9" name="テキスト ボックス 8">
            <a:extLst>
              <a:ext uri="{FF2B5EF4-FFF2-40B4-BE49-F238E27FC236}">
                <a16:creationId xmlns:a16="http://schemas.microsoft.com/office/drawing/2014/main" id="{2AAA1830-CA8C-16B7-0418-257E344967B1}"/>
              </a:ext>
            </a:extLst>
          </p:cNvPr>
          <p:cNvSpPr txBox="1"/>
          <p:nvPr/>
        </p:nvSpPr>
        <p:spPr>
          <a:xfrm>
            <a:off x="85725" y="841567"/>
            <a:ext cx="8172309" cy="307777"/>
          </a:xfrm>
          <a:prstGeom prst="rect">
            <a:avLst/>
          </a:prstGeom>
          <a:noFill/>
        </p:spPr>
        <p:txBody>
          <a:bodyPr wrap="square" rtlCol="0">
            <a:spAutoFit/>
          </a:bodyPr>
          <a:lstStyle/>
          <a:p>
            <a:r>
              <a:rPr kumimoji="1" lang="en-US" altLang="ja-JP" sz="1400" dirty="0">
                <a:solidFill>
                  <a:schemeClr val="tx1">
                    <a:lumMod val="95000"/>
                    <a:lumOff val="5000"/>
                  </a:schemeClr>
                </a:solidFill>
              </a:rPr>
              <a:t>2021</a:t>
            </a:r>
            <a:r>
              <a:rPr kumimoji="1" lang="ja-JP" altLang="en-US" sz="1400" dirty="0">
                <a:solidFill>
                  <a:schemeClr val="tx1">
                    <a:lumMod val="95000"/>
                    <a:lumOff val="5000"/>
                  </a:schemeClr>
                </a:solidFill>
              </a:rPr>
              <a:t>年</a:t>
            </a:r>
            <a:r>
              <a:rPr kumimoji="1" lang="en-US" altLang="ja-JP" sz="1400" dirty="0">
                <a:solidFill>
                  <a:schemeClr val="tx1">
                    <a:lumMod val="95000"/>
                    <a:lumOff val="5000"/>
                  </a:schemeClr>
                </a:solidFill>
              </a:rPr>
              <a:t>, AlphaFold2</a:t>
            </a:r>
            <a:r>
              <a:rPr kumimoji="1" lang="ja-JP" altLang="en-US" sz="1400" dirty="0">
                <a:solidFill>
                  <a:schemeClr val="tx1">
                    <a:lumMod val="95000"/>
                    <a:lumOff val="5000"/>
                  </a:schemeClr>
                </a:solidFill>
              </a:rPr>
              <a:t>の発表後に</a:t>
            </a:r>
            <a:r>
              <a:rPr kumimoji="1" lang="en-US" altLang="ja-JP" sz="1400" dirty="0">
                <a:solidFill>
                  <a:schemeClr val="tx1">
                    <a:lumMod val="95000"/>
                    <a:lumOff val="5000"/>
                  </a:schemeClr>
                </a:solidFill>
              </a:rPr>
              <a:t>, Baker</a:t>
            </a:r>
            <a:r>
              <a:rPr kumimoji="1" lang="ja-JP" altLang="en-US" sz="1400" dirty="0">
                <a:solidFill>
                  <a:schemeClr val="tx1">
                    <a:lumMod val="95000"/>
                    <a:lumOff val="5000"/>
                  </a:schemeClr>
                </a:solidFill>
              </a:rPr>
              <a:t>らが発表したタンパク質構造予測モデル</a:t>
            </a:r>
            <a:endParaRPr kumimoji="1" lang="en-US" altLang="ja-JP" sz="1400" dirty="0">
              <a:solidFill>
                <a:schemeClr val="tx1">
                  <a:lumMod val="95000"/>
                  <a:lumOff val="5000"/>
                </a:schemeClr>
              </a:solidFill>
            </a:endParaRPr>
          </a:p>
        </p:txBody>
      </p:sp>
      <p:pic>
        <p:nvPicPr>
          <p:cNvPr id="10" name="Picture 2">
            <a:extLst>
              <a:ext uri="{FF2B5EF4-FFF2-40B4-BE49-F238E27FC236}">
                <a16:creationId xmlns:a16="http://schemas.microsoft.com/office/drawing/2014/main" id="{6899DC8C-4FD5-4A90-115F-824D29A3AB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278"/>
          <a:stretch/>
        </p:blipFill>
        <p:spPr bwMode="auto">
          <a:xfrm>
            <a:off x="1321015" y="3635427"/>
            <a:ext cx="6203735" cy="267084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DCAC9BD2-50D5-9ABE-25C8-624D5A402EDB}"/>
              </a:ext>
            </a:extLst>
          </p:cNvPr>
          <p:cNvSpPr txBox="1"/>
          <p:nvPr/>
        </p:nvSpPr>
        <p:spPr>
          <a:xfrm>
            <a:off x="85725" y="1637571"/>
            <a:ext cx="3143209"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Baker</a:t>
            </a:r>
            <a:r>
              <a:rPr kumimoji="1" lang="ja-JP" altLang="en-US" sz="1400" dirty="0">
                <a:solidFill>
                  <a:schemeClr val="tx1">
                    <a:lumMod val="95000"/>
                    <a:lumOff val="5000"/>
                  </a:schemeClr>
                </a:solidFill>
              </a:rPr>
              <a:t>らの以前のモデルを超え</a:t>
            </a:r>
            <a:r>
              <a:rPr kumimoji="1" lang="en-US" altLang="ja-JP" sz="1400" dirty="0">
                <a:solidFill>
                  <a:schemeClr val="tx1">
                    <a:lumMod val="95000"/>
                    <a:lumOff val="5000"/>
                  </a:schemeClr>
                </a:solidFill>
              </a:rPr>
              <a:t>, AlphaFold2</a:t>
            </a:r>
            <a:r>
              <a:rPr kumimoji="1" lang="ja-JP" altLang="en-US" sz="1400" dirty="0">
                <a:solidFill>
                  <a:schemeClr val="tx1">
                    <a:lumMod val="95000"/>
                    <a:lumOff val="5000"/>
                  </a:schemeClr>
                </a:solidFill>
              </a:rPr>
              <a:t>に次ぐ性能になった。</a:t>
            </a:r>
            <a:endParaRPr kumimoji="1" lang="en-US" altLang="ja-JP" sz="1400" dirty="0">
              <a:solidFill>
                <a:schemeClr val="tx1">
                  <a:lumMod val="95000"/>
                  <a:lumOff val="5000"/>
                </a:schemeClr>
              </a:solidFill>
            </a:endParaRPr>
          </a:p>
        </p:txBody>
      </p:sp>
      <p:pic>
        <p:nvPicPr>
          <p:cNvPr id="16" name="Picture 2">
            <a:extLst>
              <a:ext uri="{FF2B5EF4-FFF2-40B4-BE49-F238E27FC236}">
                <a16:creationId xmlns:a16="http://schemas.microsoft.com/office/drawing/2014/main" id="{10A64B30-C23E-0B5C-D2AB-76282EB25A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817" b="441"/>
          <a:stretch/>
        </p:blipFill>
        <p:spPr bwMode="auto">
          <a:xfrm>
            <a:off x="3773751" y="1490799"/>
            <a:ext cx="5370249" cy="1763625"/>
          </a:xfrm>
          <a:prstGeom prst="rect">
            <a:avLst/>
          </a:prstGeom>
          <a:noFill/>
          <a:extLst>
            <a:ext uri="{909E8E84-426E-40DD-AFC4-6F175D3DCCD1}">
              <a14:hiddenFill xmlns:a14="http://schemas.microsoft.com/office/drawing/2010/main">
                <a:solidFill>
                  <a:srgbClr val="FFFFFF"/>
                </a:solidFill>
              </a14:hiddenFill>
            </a:ext>
          </a:extLst>
        </p:spPr>
      </p:pic>
      <p:sp>
        <p:nvSpPr>
          <p:cNvPr id="18" name="吹き出し: 四角形 17">
            <a:extLst>
              <a:ext uri="{FF2B5EF4-FFF2-40B4-BE49-F238E27FC236}">
                <a16:creationId xmlns:a16="http://schemas.microsoft.com/office/drawing/2014/main" id="{3E8F8E7B-E866-7435-8339-F8766AB118E8}"/>
              </a:ext>
            </a:extLst>
          </p:cNvPr>
          <p:cNvSpPr/>
          <p:nvPr/>
        </p:nvSpPr>
        <p:spPr>
          <a:xfrm>
            <a:off x="113416" y="5729933"/>
            <a:ext cx="3561787" cy="523220"/>
          </a:xfrm>
          <a:prstGeom prst="wedgeRectCallout">
            <a:avLst>
              <a:gd name="adj1" fmla="val -15287"/>
              <a:gd name="adj2" fmla="val -66206"/>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kumimoji="1" lang="en-US" altLang="ja-JP" sz="1400" dirty="0">
              <a:solidFill>
                <a:sysClr val="windowText" lastClr="000000"/>
              </a:solidFill>
            </a:endParaRPr>
          </a:p>
          <a:p>
            <a:endParaRPr kumimoji="1" lang="en-US" altLang="ja-JP" sz="1400" dirty="0">
              <a:solidFill>
                <a:sysClr val="windowText" lastClr="000000"/>
              </a:solidFill>
            </a:endParaRPr>
          </a:p>
          <a:p>
            <a:endParaRPr kumimoji="1" lang="en-US" altLang="ja-JP" sz="1400" dirty="0">
              <a:solidFill>
                <a:sysClr val="windowText" lastClr="000000"/>
              </a:solidFill>
            </a:endParaRPr>
          </a:p>
        </p:txBody>
      </p:sp>
      <p:sp>
        <p:nvSpPr>
          <p:cNvPr id="19" name="テキスト ボックス 18">
            <a:extLst>
              <a:ext uri="{FF2B5EF4-FFF2-40B4-BE49-F238E27FC236}">
                <a16:creationId xmlns:a16="http://schemas.microsoft.com/office/drawing/2014/main" id="{9B35FBF2-D52D-7EA3-47B8-855EEB55F254}"/>
              </a:ext>
            </a:extLst>
          </p:cNvPr>
          <p:cNvSpPr txBox="1"/>
          <p:nvPr/>
        </p:nvSpPr>
        <p:spPr>
          <a:xfrm>
            <a:off x="71437" y="5729933"/>
            <a:ext cx="3603765" cy="523220"/>
          </a:xfrm>
          <a:prstGeom prst="rect">
            <a:avLst/>
          </a:prstGeom>
          <a:noFill/>
        </p:spPr>
        <p:txBody>
          <a:bodyPr wrap="square">
            <a:spAutoFit/>
          </a:bodyPr>
          <a:lstStyle/>
          <a:p>
            <a:r>
              <a:rPr kumimoji="1" lang="en-US" altLang="ja-JP" sz="1400" dirty="0">
                <a:solidFill>
                  <a:sysClr val="windowText" lastClr="000000"/>
                </a:solidFill>
              </a:rPr>
              <a:t>AF2</a:t>
            </a:r>
            <a:r>
              <a:rPr kumimoji="1" lang="ja-JP" altLang="en-US" sz="1400" dirty="0">
                <a:solidFill>
                  <a:sysClr val="windowText" lastClr="000000"/>
                </a:solidFill>
              </a:rPr>
              <a:t>と同じく</a:t>
            </a:r>
            <a:r>
              <a:rPr kumimoji="1" lang="en-US" altLang="ja-JP" sz="1400" dirty="0">
                <a:solidFill>
                  <a:sysClr val="windowText" lastClr="000000"/>
                </a:solidFill>
              </a:rPr>
              <a:t>MSA</a:t>
            </a:r>
            <a:r>
              <a:rPr kumimoji="1" lang="ja-JP" altLang="en-US" sz="1400" dirty="0">
                <a:solidFill>
                  <a:sysClr val="windowText" lastClr="000000"/>
                </a:solidFill>
              </a:rPr>
              <a:t>を入力に加え</a:t>
            </a:r>
            <a:r>
              <a:rPr kumimoji="1" lang="en-US" altLang="ja-JP" sz="1400" dirty="0">
                <a:solidFill>
                  <a:sysClr val="windowText" lastClr="000000"/>
                </a:solidFill>
              </a:rPr>
              <a:t>, attention</a:t>
            </a:r>
            <a:r>
              <a:rPr kumimoji="1" lang="ja-JP" altLang="en-US" sz="1400" dirty="0">
                <a:solidFill>
                  <a:sysClr val="windowText" lastClr="000000"/>
                </a:solidFill>
              </a:rPr>
              <a:t>により配列</a:t>
            </a:r>
            <a:r>
              <a:rPr kumimoji="1" lang="en-US" altLang="ja-JP" sz="1400" dirty="0">
                <a:solidFill>
                  <a:sysClr val="windowText" lastClr="000000"/>
                </a:solidFill>
              </a:rPr>
              <a:t>/</a:t>
            </a:r>
            <a:r>
              <a:rPr kumimoji="1" lang="ja-JP" altLang="en-US" sz="1400" dirty="0">
                <a:solidFill>
                  <a:sysClr val="windowText" lastClr="000000"/>
                </a:solidFill>
              </a:rPr>
              <a:t>ペア表現を更新する</a:t>
            </a:r>
            <a:endParaRPr kumimoji="1" lang="en-US" altLang="ja-JP" sz="1400" dirty="0">
              <a:solidFill>
                <a:sysClr val="windowText" lastClr="000000"/>
              </a:solidFill>
            </a:endParaRPr>
          </a:p>
        </p:txBody>
      </p:sp>
      <p:sp>
        <p:nvSpPr>
          <p:cNvPr id="21" name="吹き出し: 四角形 20">
            <a:extLst>
              <a:ext uri="{FF2B5EF4-FFF2-40B4-BE49-F238E27FC236}">
                <a16:creationId xmlns:a16="http://schemas.microsoft.com/office/drawing/2014/main" id="{344E467B-2C3A-614B-8AD3-737C9811AD98}"/>
              </a:ext>
            </a:extLst>
          </p:cNvPr>
          <p:cNvSpPr/>
          <p:nvPr/>
        </p:nvSpPr>
        <p:spPr>
          <a:xfrm>
            <a:off x="4490574" y="6375763"/>
            <a:ext cx="4015251" cy="338554"/>
          </a:xfrm>
          <a:prstGeom prst="wedgeRectCallout">
            <a:avLst>
              <a:gd name="adj1" fmla="val -19208"/>
              <a:gd name="adj2" fmla="val -91527"/>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400" dirty="0">
                <a:solidFill>
                  <a:sysClr val="windowText" lastClr="000000"/>
                </a:solidFill>
              </a:rPr>
              <a:t>後半は</a:t>
            </a:r>
            <a:r>
              <a:rPr kumimoji="1" lang="en-US" altLang="ja-JP" sz="1400" dirty="0">
                <a:solidFill>
                  <a:sysClr val="windowText" lastClr="000000"/>
                </a:solidFill>
              </a:rPr>
              <a:t>3</a:t>
            </a:r>
            <a:r>
              <a:rPr kumimoji="1" lang="ja-JP" altLang="en-US" sz="1400" dirty="0">
                <a:solidFill>
                  <a:sysClr val="windowText" lastClr="000000"/>
                </a:solidFill>
              </a:rPr>
              <a:t>次元座標を処理するモジュールを並列化</a:t>
            </a:r>
            <a:endParaRPr kumimoji="1" lang="en-US" altLang="ja-JP" sz="1400" dirty="0">
              <a:solidFill>
                <a:sysClr val="windowText" lastClr="000000"/>
              </a:solidFill>
            </a:endParaRPr>
          </a:p>
          <a:p>
            <a:pPr algn="ctr"/>
            <a:endParaRPr kumimoji="1" lang="en-US" altLang="ja-JP" sz="1400" dirty="0">
              <a:solidFill>
                <a:sysClr val="windowText" lastClr="000000"/>
              </a:solidFill>
            </a:endParaRPr>
          </a:p>
          <a:p>
            <a:pPr algn="ctr"/>
            <a:endParaRPr kumimoji="1" lang="en-US" altLang="ja-JP" sz="1400" dirty="0">
              <a:solidFill>
                <a:sysClr val="windowText" lastClr="000000"/>
              </a:solidFill>
            </a:endParaRPr>
          </a:p>
          <a:p>
            <a:pPr algn="ctr"/>
            <a:endParaRPr kumimoji="1" lang="en-US" altLang="ja-JP" sz="1400" dirty="0">
              <a:solidFill>
                <a:sysClr val="windowText" lastClr="000000"/>
              </a:solidFill>
            </a:endParaRPr>
          </a:p>
        </p:txBody>
      </p:sp>
      <p:sp>
        <p:nvSpPr>
          <p:cNvPr id="27" name="テキスト ボックス 26">
            <a:extLst>
              <a:ext uri="{FF2B5EF4-FFF2-40B4-BE49-F238E27FC236}">
                <a16:creationId xmlns:a16="http://schemas.microsoft.com/office/drawing/2014/main" id="{3E3D7710-B223-1D68-98D5-44246FFCB23C}"/>
              </a:ext>
            </a:extLst>
          </p:cNvPr>
          <p:cNvSpPr txBox="1"/>
          <p:nvPr/>
        </p:nvSpPr>
        <p:spPr>
          <a:xfrm>
            <a:off x="85725" y="1165733"/>
            <a:ext cx="6981370" cy="307777"/>
          </a:xfrm>
          <a:prstGeom prst="rect">
            <a:avLst/>
          </a:prstGeom>
          <a:noFill/>
        </p:spPr>
        <p:txBody>
          <a:bodyPr wrap="square">
            <a:spAutoFit/>
          </a:bodyPr>
          <a:lstStyle/>
          <a:p>
            <a:r>
              <a:rPr kumimoji="1" lang="en-US" altLang="ja-JP" sz="1400" dirty="0">
                <a:solidFill>
                  <a:schemeClr val="tx1">
                    <a:lumMod val="95000"/>
                    <a:lumOff val="5000"/>
                  </a:schemeClr>
                </a:solidFill>
              </a:rPr>
              <a:t>AlphaFold2</a:t>
            </a:r>
            <a:r>
              <a:rPr kumimoji="1" lang="ja-JP" altLang="en-US" sz="1400" dirty="0">
                <a:solidFill>
                  <a:schemeClr val="tx1">
                    <a:lumMod val="95000"/>
                    <a:lumOff val="5000"/>
                  </a:schemeClr>
                </a:solidFill>
              </a:rPr>
              <a:t>は当時モデルの詳細が不明だったため</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その性能の再現を目指した。</a:t>
            </a:r>
            <a:endParaRPr lang="ja-JP" altLang="en-US" sz="1400" dirty="0"/>
          </a:p>
        </p:txBody>
      </p:sp>
      <p:sp>
        <p:nvSpPr>
          <p:cNvPr id="29" name="テキスト ボックス 28">
            <a:extLst>
              <a:ext uri="{FF2B5EF4-FFF2-40B4-BE49-F238E27FC236}">
                <a16:creationId xmlns:a16="http://schemas.microsoft.com/office/drawing/2014/main" id="{14B8B715-22F8-8674-EB59-098075B2F11E}"/>
              </a:ext>
            </a:extLst>
          </p:cNvPr>
          <p:cNvSpPr txBox="1"/>
          <p:nvPr/>
        </p:nvSpPr>
        <p:spPr>
          <a:xfrm>
            <a:off x="85725" y="2211811"/>
            <a:ext cx="2693325" cy="307777"/>
          </a:xfrm>
          <a:prstGeom prst="rect">
            <a:avLst/>
          </a:prstGeom>
          <a:noFill/>
        </p:spPr>
        <p:txBody>
          <a:bodyPr wrap="square">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モデル容量の削減に成功</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491607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126EC-45FC-C476-ED78-5C6AAD52D15F}"/>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5AE3B8AE-7906-1823-300A-581B70D1A684}"/>
              </a:ext>
            </a:extLst>
          </p:cNvPr>
          <p:cNvSpPr/>
          <p:nvPr/>
        </p:nvSpPr>
        <p:spPr>
          <a:xfrm>
            <a:off x="0" y="0"/>
            <a:ext cx="9144000" cy="4596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背景</a:t>
            </a:r>
            <a:r>
              <a:rPr kumimoji="1" lang="en-US" altLang="ja-JP" sz="2200" b="1" dirty="0"/>
              <a:t>: RoseTTAFold2 (RF2)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正方形/長方形 1">
            <a:extLst>
              <a:ext uri="{FF2B5EF4-FFF2-40B4-BE49-F238E27FC236}">
                <a16:creationId xmlns:a16="http://schemas.microsoft.com/office/drawing/2014/main" id="{11FDCE7D-FCC5-1DC7-9BF1-2E9845729A86}"/>
              </a:ext>
            </a:extLst>
          </p:cNvPr>
          <p:cNvSpPr/>
          <p:nvPr/>
        </p:nvSpPr>
        <p:spPr>
          <a:xfrm>
            <a:off x="6567054" y="83128"/>
            <a:ext cx="2505509" cy="306000"/>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err="1">
                <a:solidFill>
                  <a:schemeClr val="bg1"/>
                </a:solidFill>
              </a:rPr>
              <a:t>RoseTTAFold</a:t>
            </a:r>
            <a:r>
              <a:rPr kumimoji="1" lang="en-US" altLang="ja-JP" sz="1600" b="1" dirty="0">
                <a:solidFill>
                  <a:schemeClr val="bg1"/>
                </a:solidFill>
              </a:rPr>
              <a:t> All-Atom </a:t>
            </a:r>
          </a:p>
        </p:txBody>
      </p:sp>
      <p:sp>
        <p:nvSpPr>
          <p:cNvPr id="3" name="テキスト ボックス 2">
            <a:extLst>
              <a:ext uri="{FF2B5EF4-FFF2-40B4-BE49-F238E27FC236}">
                <a16:creationId xmlns:a16="http://schemas.microsoft.com/office/drawing/2014/main" id="{070AB2F1-4396-51AD-CD3A-8D4C18883567}"/>
              </a:ext>
            </a:extLst>
          </p:cNvPr>
          <p:cNvSpPr txBox="1"/>
          <p:nvPr/>
        </p:nvSpPr>
        <p:spPr>
          <a:xfrm>
            <a:off x="169746"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5" name="正方形/長方形 4">
            <a:extLst>
              <a:ext uri="{FF2B5EF4-FFF2-40B4-BE49-F238E27FC236}">
                <a16:creationId xmlns:a16="http://schemas.microsoft.com/office/drawing/2014/main" id="{5399F420-2A26-ECAD-F939-81C151177CC9}"/>
              </a:ext>
            </a:extLst>
          </p:cNvPr>
          <p:cNvSpPr/>
          <p:nvPr/>
        </p:nvSpPr>
        <p:spPr>
          <a:xfrm>
            <a:off x="97746" y="555663"/>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6" name="テキスト ボックス 5">
            <a:extLst>
              <a:ext uri="{FF2B5EF4-FFF2-40B4-BE49-F238E27FC236}">
                <a16:creationId xmlns:a16="http://schemas.microsoft.com/office/drawing/2014/main" id="{906D8AAD-B331-4024-DC8B-E49647FF69D3}"/>
              </a:ext>
            </a:extLst>
          </p:cNvPr>
          <p:cNvSpPr txBox="1"/>
          <p:nvPr/>
        </p:nvSpPr>
        <p:spPr>
          <a:xfrm>
            <a:off x="169746" y="2899640"/>
            <a:ext cx="4423650"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モデル構造</a:t>
            </a:r>
            <a:endParaRPr kumimoji="1" lang="ja-JP" altLang="en-US" sz="1600" dirty="0">
              <a:solidFill>
                <a:srgbClr val="3965B5"/>
              </a:solidFill>
            </a:endParaRPr>
          </a:p>
        </p:txBody>
      </p:sp>
      <p:sp>
        <p:nvSpPr>
          <p:cNvPr id="8" name="正方形/長方形 7">
            <a:extLst>
              <a:ext uri="{FF2B5EF4-FFF2-40B4-BE49-F238E27FC236}">
                <a16:creationId xmlns:a16="http://schemas.microsoft.com/office/drawing/2014/main" id="{FC697ECE-C719-4B9A-F42F-DDDB5C9B0456}"/>
              </a:ext>
            </a:extLst>
          </p:cNvPr>
          <p:cNvSpPr/>
          <p:nvPr/>
        </p:nvSpPr>
        <p:spPr>
          <a:xfrm>
            <a:off x="97745" y="2915917"/>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1" name="テキスト ボックス 10">
            <a:extLst>
              <a:ext uri="{FF2B5EF4-FFF2-40B4-BE49-F238E27FC236}">
                <a16:creationId xmlns:a16="http://schemas.microsoft.com/office/drawing/2014/main" id="{2E23DC97-1A4B-7BB6-E98F-39FDB40FEF79}"/>
              </a:ext>
            </a:extLst>
          </p:cNvPr>
          <p:cNvSpPr txBox="1"/>
          <p:nvPr/>
        </p:nvSpPr>
        <p:spPr>
          <a:xfrm>
            <a:off x="95251" y="864823"/>
            <a:ext cx="4414126" cy="307777"/>
          </a:xfrm>
          <a:prstGeom prst="rect">
            <a:avLst/>
          </a:prstGeom>
          <a:noFill/>
        </p:spPr>
        <p:txBody>
          <a:bodyPr wrap="square" rtlCol="0">
            <a:spAutoFit/>
          </a:bodyPr>
          <a:lstStyle/>
          <a:p>
            <a:r>
              <a:rPr kumimoji="1" lang="en-US" altLang="ja-JP" sz="1400" dirty="0">
                <a:solidFill>
                  <a:schemeClr val="tx1">
                    <a:lumMod val="95000"/>
                    <a:lumOff val="5000"/>
                  </a:schemeClr>
                </a:solidFill>
              </a:rPr>
              <a:t>2023</a:t>
            </a:r>
            <a:r>
              <a:rPr kumimoji="1" lang="ja-JP" altLang="en-US" sz="1400" dirty="0">
                <a:solidFill>
                  <a:schemeClr val="tx1">
                    <a:lumMod val="95000"/>
                    <a:lumOff val="5000"/>
                  </a:schemeClr>
                </a:solidFill>
              </a:rPr>
              <a:t>年</a:t>
            </a:r>
            <a:r>
              <a:rPr kumimoji="1" lang="en-US" altLang="ja-JP" sz="1400" dirty="0">
                <a:solidFill>
                  <a:schemeClr val="tx1">
                    <a:lumMod val="95000"/>
                    <a:lumOff val="5000"/>
                  </a:schemeClr>
                </a:solidFill>
              </a:rPr>
              <a:t>, Baker</a:t>
            </a:r>
            <a:r>
              <a:rPr kumimoji="1" lang="ja-JP" altLang="en-US" sz="1400" dirty="0">
                <a:solidFill>
                  <a:schemeClr val="tx1">
                    <a:lumMod val="95000"/>
                    <a:lumOff val="5000"/>
                  </a:schemeClr>
                </a:solidFill>
              </a:rPr>
              <a:t>らが発表した</a:t>
            </a:r>
            <a:r>
              <a:rPr kumimoji="1" lang="en-US" altLang="ja-JP" sz="1400" dirty="0" err="1">
                <a:solidFill>
                  <a:schemeClr val="tx1">
                    <a:lumMod val="95000"/>
                    <a:lumOff val="5000"/>
                  </a:schemeClr>
                </a:solidFill>
              </a:rPr>
              <a:t>RoseTTAFold</a:t>
            </a:r>
            <a:r>
              <a:rPr kumimoji="1" lang="ja-JP" altLang="en-US" sz="1400" dirty="0">
                <a:solidFill>
                  <a:schemeClr val="tx1">
                    <a:lumMod val="95000"/>
                    <a:lumOff val="5000"/>
                  </a:schemeClr>
                </a:solidFill>
              </a:rPr>
              <a:t>の改善版</a:t>
            </a:r>
            <a:endParaRPr kumimoji="1" lang="en-US" altLang="ja-JP" sz="1400" dirty="0">
              <a:solidFill>
                <a:schemeClr val="tx1">
                  <a:lumMod val="95000"/>
                  <a:lumOff val="5000"/>
                </a:schemeClr>
              </a:solidFill>
            </a:endParaRPr>
          </a:p>
        </p:txBody>
      </p:sp>
      <p:sp>
        <p:nvSpPr>
          <p:cNvPr id="12" name="テキスト ボックス 11">
            <a:extLst>
              <a:ext uri="{FF2B5EF4-FFF2-40B4-BE49-F238E27FC236}">
                <a16:creationId xmlns:a16="http://schemas.microsoft.com/office/drawing/2014/main" id="{3929BD3C-635F-A6CF-9338-5716805214F3}"/>
              </a:ext>
            </a:extLst>
          </p:cNvPr>
          <p:cNvSpPr txBox="1"/>
          <p:nvPr/>
        </p:nvSpPr>
        <p:spPr>
          <a:xfrm>
            <a:off x="85726" y="1167117"/>
            <a:ext cx="5648324" cy="307777"/>
          </a:xfrm>
          <a:prstGeom prst="rect">
            <a:avLst/>
          </a:prstGeom>
          <a:noFill/>
        </p:spPr>
        <p:txBody>
          <a:bodyPr wrap="square" rtlCol="0">
            <a:spAutoFit/>
          </a:bodyPr>
          <a:lstStyle/>
          <a:p>
            <a:r>
              <a:rPr kumimoji="1" lang="en-US" altLang="ja-JP" sz="1400" dirty="0">
                <a:solidFill>
                  <a:schemeClr val="tx1">
                    <a:lumMod val="95000"/>
                    <a:lumOff val="5000"/>
                  </a:schemeClr>
                </a:solidFill>
              </a:rPr>
              <a:t>AlphaFold2</a:t>
            </a:r>
            <a:r>
              <a:rPr kumimoji="1" lang="ja-JP" altLang="en-US" sz="1400" dirty="0">
                <a:solidFill>
                  <a:schemeClr val="tx1">
                    <a:lumMod val="95000"/>
                    <a:lumOff val="5000"/>
                  </a:schemeClr>
                </a:solidFill>
              </a:rPr>
              <a:t>と</a:t>
            </a:r>
            <a:r>
              <a:rPr kumimoji="1" lang="en-US" altLang="ja-JP" sz="1400" dirty="0" err="1">
                <a:solidFill>
                  <a:schemeClr val="tx1">
                    <a:lumMod val="95000"/>
                    <a:lumOff val="5000"/>
                  </a:schemeClr>
                </a:solidFill>
              </a:rPr>
              <a:t>RoseTTAFold</a:t>
            </a:r>
            <a:r>
              <a:rPr kumimoji="1" lang="ja-JP" altLang="en-US" sz="1400" dirty="0">
                <a:solidFill>
                  <a:schemeClr val="tx1">
                    <a:lumMod val="95000"/>
                    <a:lumOff val="5000"/>
                  </a:schemeClr>
                </a:solidFill>
              </a:rPr>
              <a:t>の両者の長所を取り入れることを目指す</a:t>
            </a:r>
            <a:endParaRPr kumimoji="1" lang="en-US" altLang="ja-JP" sz="1400" dirty="0">
              <a:solidFill>
                <a:schemeClr val="tx1">
                  <a:lumMod val="95000"/>
                  <a:lumOff val="5000"/>
                </a:schemeClr>
              </a:solidFill>
            </a:endParaRPr>
          </a:p>
        </p:txBody>
      </p:sp>
      <p:sp>
        <p:nvSpPr>
          <p:cNvPr id="13" name="テキスト ボックス 12">
            <a:extLst>
              <a:ext uri="{FF2B5EF4-FFF2-40B4-BE49-F238E27FC236}">
                <a16:creationId xmlns:a16="http://schemas.microsoft.com/office/drawing/2014/main" id="{FB65A07E-7556-45C1-EC53-F6C32DAFF1BD}"/>
              </a:ext>
            </a:extLst>
          </p:cNvPr>
          <p:cNvSpPr txBox="1"/>
          <p:nvPr/>
        </p:nvSpPr>
        <p:spPr>
          <a:xfrm>
            <a:off x="85725" y="1670406"/>
            <a:ext cx="3143209"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AF2</a:t>
            </a:r>
            <a:r>
              <a:rPr kumimoji="1" lang="ja-JP" altLang="en-US" sz="1400" dirty="0">
                <a:solidFill>
                  <a:schemeClr val="tx1">
                    <a:lumMod val="95000"/>
                    <a:lumOff val="5000"/>
                  </a:schemeClr>
                </a:solidFill>
              </a:rPr>
              <a:t>と同程度の予測精度になった。</a:t>
            </a:r>
            <a:endParaRPr kumimoji="1" lang="en-US" altLang="ja-JP" sz="1400" dirty="0">
              <a:solidFill>
                <a:schemeClr val="tx1">
                  <a:lumMod val="95000"/>
                  <a:lumOff val="5000"/>
                </a:schemeClr>
              </a:solidFill>
            </a:endParaRPr>
          </a:p>
        </p:txBody>
      </p:sp>
      <p:sp>
        <p:nvSpPr>
          <p:cNvPr id="16" name="テキスト ボックス 15">
            <a:extLst>
              <a:ext uri="{FF2B5EF4-FFF2-40B4-BE49-F238E27FC236}">
                <a16:creationId xmlns:a16="http://schemas.microsoft.com/office/drawing/2014/main" id="{441F3B6E-78BF-737E-3664-8114E82E9AE3}"/>
              </a:ext>
            </a:extLst>
          </p:cNvPr>
          <p:cNvSpPr txBox="1"/>
          <p:nvPr/>
        </p:nvSpPr>
        <p:spPr>
          <a:xfrm>
            <a:off x="85725" y="2041564"/>
            <a:ext cx="2693325" cy="523220"/>
          </a:xfrm>
          <a:prstGeom prst="rect">
            <a:avLst/>
          </a:prstGeom>
          <a:noFill/>
        </p:spPr>
        <p:txBody>
          <a:bodyPr wrap="square">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長いアミノ酸配列に対して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予測速度が向上した</a:t>
            </a:r>
            <a:endParaRPr kumimoji="1" lang="en-US" altLang="ja-JP" sz="1400" dirty="0">
              <a:solidFill>
                <a:schemeClr val="tx1">
                  <a:lumMod val="95000"/>
                  <a:lumOff val="5000"/>
                </a:schemeClr>
              </a:solidFill>
            </a:endParaRPr>
          </a:p>
        </p:txBody>
      </p:sp>
      <p:pic>
        <p:nvPicPr>
          <p:cNvPr id="17" name="Picture 2">
            <a:extLst>
              <a:ext uri="{FF2B5EF4-FFF2-40B4-BE49-F238E27FC236}">
                <a16:creationId xmlns:a16="http://schemas.microsoft.com/office/drawing/2014/main" id="{C984C17E-42F0-3FFE-05F1-F6B816C78C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25" b="51803"/>
          <a:stretch/>
        </p:blipFill>
        <p:spPr bwMode="auto">
          <a:xfrm>
            <a:off x="6795190" y="1465369"/>
            <a:ext cx="2348809" cy="17506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C8D05FD-2F1E-F6A6-82B3-B8D09D992C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553" t="50000"/>
          <a:stretch/>
        </p:blipFill>
        <p:spPr bwMode="auto">
          <a:xfrm>
            <a:off x="4104580" y="1465369"/>
            <a:ext cx="2515270" cy="18161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50E4A973-3AAB-59D5-65AC-99A5C0217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0854" y="3353164"/>
            <a:ext cx="6567054" cy="2888478"/>
          </a:xfrm>
          <a:prstGeom prst="rect">
            <a:avLst/>
          </a:prstGeom>
          <a:noFill/>
          <a:extLst>
            <a:ext uri="{909E8E84-426E-40DD-AFC4-6F175D3DCCD1}">
              <a14:hiddenFill xmlns:a14="http://schemas.microsoft.com/office/drawing/2010/main">
                <a:solidFill>
                  <a:srgbClr val="FFFFFF"/>
                </a:solidFill>
              </a14:hiddenFill>
            </a:ext>
          </a:extLst>
        </p:spPr>
      </p:pic>
      <p:sp>
        <p:nvSpPr>
          <p:cNvPr id="21" name="吹き出し: 四角形 20">
            <a:extLst>
              <a:ext uri="{FF2B5EF4-FFF2-40B4-BE49-F238E27FC236}">
                <a16:creationId xmlns:a16="http://schemas.microsoft.com/office/drawing/2014/main" id="{B28EED21-B701-2E75-A877-D89234EA7DB0}"/>
              </a:ext>
            </a:extLst>
          </p:cNvPr>
          <p:cNvSpPr/>
          <p:nvPr/>
        </p:nvSpPr>
        <p:spPr>
          <a:xfrm>
            <a:off x="578145" y="6378822"/>
            <a:ext cx="2527005" cy="338554"/>
          </a:xfrm>
          <a:prstGeom prst="wedgeRectCallout">
            <a:avLst>
              <a:gd name="adj1" fmla="val -2775"/>
              <a:gd name="adj2" fmla="val -13091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ysClr val="windowText" lastClr="000000"/>
                </a:solidFill>
              </a:rPr>
              <a:t>3</a:t>
            </a:r>
            <a:r>
              <a:rPr kumimoji="1" lang="ja-JP" altLang="en-US" sz="1400" dirty="0">
                <a:solidFill>
                  <a:sysClr val="windowText" lastClr="000000"/>
                </a:solidFill>
              </a:rPr>
              <a:t>次元座標モジュールを拡大</a:t>
            </a:r>
            <a:endParaRPr kumimoji="1" lang="en-US" altLang="ja-JP" sz="1400" dirty="0">
              <a:solidFill>
                <a:sysClr val="windowText" lastClr="000000"/>
              </a:solidFill>
            </a:endParaRPr>
          </a:p>
          <a:p>
            <a:pPr algn="ctr"/>
            <a:endParaRPr kumimoji="1" lang="en-US" altLang="ja-JP" sz="1400" dirty="0">
              <a:solidFill>
                <a:sysClr val="windowText" lastClr="000000"/>
              </a:solidFill>
            </a:endParaRPr>
          </a:p>
          <a:p>
            <a:pPr algn="ctr"/>
            <a:endParaRPr kumimoji="1" lang="en-US" altLang="ja-JP" sz="1400" dirty="0">
              <a:solidFill>
                <a:sysClr val="windowText" lastClr="000000"/>
              </a:solidFill>
            </a:endParaRPr>
          </a:p>
          <a:p>
            <a:pPr algn="ctr"/>
            <a:endParaRPr kumimoji="1" lang="en-US" altLang="ja-JP" sz="1400" dirty="0">
              <a:solidFill>
                <a:sysClr val="windowText" lastClr="000000"/>
              </a:solidFill>
            </a:endParaRPr>
          </a:p>
        </p:txBody>
      </p:sp>
    </p:spTree>
    <p:extLst>
      <p:ext uri="{BB962C8B-B14F-4D97-AF65-F5344CB8AC3E}">
        <p14:creationId xmlns:p14="http://schemas.microsoft.com/office/powerpoint/2010/main" val="2312712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0E612EF-B031-B5C6-4F55-0BD09FD8DD89}"/>
              </a:ext>
            </a:extLst>
          </p:cNvPr>
          <p:cNvSpPr/>
          <p:nvPr/>
        </p:nvSpPr>
        <p:spPr>
          <a:xfrm>
            <a:off x="0" y="3199168"/>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bg1">
                    <a:lumMod val="95000"/>
                  </a:schemeClr>
                </a:solidFill>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1323856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4DCAC33-9E0D-00C6-450D-B480BA6AF017}"/>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著者紹介</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D1FFC8FA-9DF4-3C78-81C5-F9D6972C9411}"/>
              </a:ext>
            </a:extLst>
          </p:cNvPr>
          <p:cNvSpPr txBox="1"/>
          <p:nvPr/>
        </p:nvSpPr>
        <p:spPr>
          <a:xfrm>
            <a:off x="136964" y="2318399"/>
            <a:ext cx="4087316" cy="369332"/>
          </a:xfrm>
          <a:prstGeom prst="rect">
            <a:avLst/>
          </a:prstGeom>
          <a:noFill/>
        </p:spPr>
        <p:txBody>
          <a:bodyPr wrap="square" rtlCol="0">
            <a:spAutoFit/>
          </a:bodyPr>
          <a:lstStyle/>
          <a:p>
            <a:r>
              <a:rPr kumimoji="1" lang="en-US" altLang="ja-JP" dirty="0">
                <a:solidFill>
                  <a:schemeClr val="tx1">
                    <a:lumMod val="85000"/>
                    <a:lumOff val="15000"/>
                  </a:schemeClr>
                </a:solidFill>
              </a:rPr>
              <a:t>Corresponding</a:t>
            </a:r>
            <a:r>
              <a:rPr kumimoji="1" lang="ja-JP" altLang="en-US" dirty="0">
                <a:solidFill>
                  <a:schemeClr val="tx1">
                    <a:lumMod val="85000"/>
                    <a:lumOff val="15000"/>
                  </a:schemeClr>
                </a:solidFill>
              </a:rPr>
              <a:t> </a:t>
            </a:r>
            <a:r>
              <a:rPr kumimoji="1" lang="en-US" altLang="ja-JP" dirty="0">
                <a:solidFill>
                  <a:schemeClr val="tx1">
                    <a:lumMod val="85000"/>
                    <a:lumOff val="15000"/>
                  </a:schemeClr>
                </a:solidFill>
              </a:rPr>
              <a:t>author (</a:t>
            </a:r>
            <a:r>
              <a:rPr kumimoji="1" lang="ja-JP" altLang="en-US" dirty="0">
                <a:solidFill>
                  <a:schemeClr val="tx1">
                    <a:lumMod val="85000"/>
                    <a:lumOff val="15000"/>
                  </a:schemeClr>
                </a:solidFill>
              </a:rPr>
              <a:t>一部</a:t>
            </a:r>
            <a:r>
              <a:rPr kumimoji="1" lang="en-US" altLang="ja-JP" dirty="0">
                <a:solidFill>
                  <a:schemeClr val="tx1">
                    <a:lumMod val="85000"/>
                    <a:lumOff val="15000"/>
                  </a:schemeClr>
                </a:solidFill>
              </a:rPr>
              <a:t>)</a:t>
            </a:r>
            <a:endParaRPr kumimoji="1" lang="ja-JP" altLang="en-US" dirty="0">
              <a:solidFill>
                <a:srgbClr val="3965B5"/>
              </a:solidFill>
            </a:endParaRPr>
          </a:p>
        </p:txBody>
      </p:sp>
      <p:sp>
        <p:nvSpPr>
          <p:cNvPr id="15" name="正方形/長方形 14">
            <a:extLst>
              <a:ext uri="{FF2B5EF4-FFF2-40B4-BE49-F238E27FC236}">
                <a16:creationId xmlns:a16="http://schemas.microsoft.com/office/drawing/2014/main" id="{ABA995F2-FD61-E250-5115-DEC3AECDE725}"/>
              </a:ext>
            </a:extLst>
          </p:cNvPr>
          <p:cNvSpPr/>
          <p:nvPr/>
        </p:nvSpPr>
        <p:spPr>
          <a:xfrm>
            <a:off x="73893" y="2364056"/>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8" name="テキスト ボックス 27">
            <a:extLst>
              <a:ext uri="{FF2B5EF4-FFF2-40B4-BE49-F238E27FC236}">
                <a16:creationId xmlns:a16="http://schemas.microsoft.com/office/drawing/2014/main" id="{DC69EA51-8594-7D26-0A22-AB20C9D3809A}"/>
              </a:ext>
            </a:extLst>
          </p:cNvPr>
          <p:cNvSpPr txBox="1"/>
          <p:nvPr/>
        </p:nvSpPr>
        <p:spPr>
          <a:xfrm>
            <a:off x="0" y="4296932"/>
            <a:ext cx="2119746" cy="461665"/>
          </a:xfrm>
          <a:prstGeom prst="rect">
            <a:avLst/>
          </a:prstGeom>
          <a:noFill/>
        </p:spPr>
        <p:txBody>
          <a:bodyPr wrap="square" rtlCol="0">
            <a:spAutoFit/>
          </a:bodyPr>
          <a:lstStyle/>
          <a:p>
            <a:pPr algn="ctr"/>
            <a:r>
              <a:rPr lang="en-US" altLang="ja-JP" sz="1200" b="0" i="0" dirty="0" err="1">
                <a:solidFill>
                  <a:srgbClr val="222222"/>
                </a:solidFill>
                <a:effectLst/>
                <a:latin typeface="Arial" panose="020B0604020202020204" pitchFamily="34" charset="0"/>
              </a:rPr>
              <a:t>Demis</a:t>
            </a:r>
            <a:r>
              <a:rPr lang="en-US" altLang="ja-JP" sz="1200" b="0" i="0" dirty="0">
                <a:solidFill>
                  <a:srgbClr val="222222"/>
                </a:solidFill>
                <a:effectLst/>
                <a:latin typeface="Arial" panose="020B0604020202020204" pitchFamily="34" charset="0"/>
              </a:rPr>
              <a:t> Hassabis</a:t>
            </a:r>
          </a:p>
          <a:p>
            <a:pPr algn="ctr"/>
            <a:r>
              <a:rPr kumimoji="1" lang="en-US" altLang="ja-JP" sz="1200" dirty="0">
                <a:solidFill>
                  <a:srgbClr val="222222"/>
                </a:solidFill>
                <a:latin typeface="Arial" panose="020B0604020202020204" pitchFamily="34" charset="0"/>
              </a:rPr>
              <a:t>Google DeepMind</a:t>
            </a:r>
            <a:endParaRPr kumimoji="1" lang="en-US" altLang="ja-JP" sz="1200" b="0" i="0" dirty="0">
              <a:solidFill>
                <a:srgbClr val="3965B5"/>
              </a:solidFill>
              <a:effectLst/>
              <a:latin typeface="Arial" panose="020B0604020202020204" pitchFamily="34" charset="0"/>
            </a:endParaRPr>
          </a:p>
        </p:txBody>
      </p:sp>
      <p:pic>
        <p:nvPicPr>
          <p:cNvPr id="12" name="Picture 6" descr="Two photos of, Demis Hassabis and Jumper set in one image">
            <a:extLst>
              <a:ext uri="{FF2B5EF4-FFF2-40B4-BE49-F238E27FC236}">
                <a16:creationId xmlns:a16="http://schemas.microsoft.com/office/drawing/2014/main" id="{AFDBDCAF-3469-6AEE-CB7E-88A563675D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020"/>
          <a:stretch/>
        </p:blipFill>
        <p:spPr bwMode="auto">
          <a:xfrm>
            <a:off x="279596" y="2710716"/>
            <a:ext cx="1418005" cy="16284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Two photos of, Demis Hassabis and Jumper set in one image">
            <a:extLst>
              <a:ext uri="{FF2B5EF4-FFF2-40B4-BE49-F238E27FC236}">
                <a16:creationId xmlns:a16="http://schemas.microsoft.com/office/drawing/2014/main" id="{42D529A2-8E73-6F8E-F937-D6E9BEBC70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70"/>
          <a:stretch/>
        </p:blipFill>
        <p:spPr bwMode="auto">
          <a:xfrm>
            <a:off x="279596" y="4834013"/>
            <a:ext cx="1445508" cy="1628466"/>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6BC822A6-005D-0120-AA89-2E02956045EF}"/>
              </a:ext>
            </a:extLst>
          </p:cNvPr>
          <p:cNvSpPr txBox="1"/>
          <p:nvPr/>
        </p:nvSpPr>
        <p:spPr>
          <a:xfrm>
            <a:off x="-71275" y="6428298"/>
            <a:ext cx="2119746" cy="461665"/>
          </a:xfrm>
          <a:prstGeom prst="rect">
            <a:avLst/>
          </a:prstGeom>
          <a:noFill/>
        </p:spPr>
        <p:txBody>
          <a:bodyPr wrap="square" rtlCol="0">
            <a:spAutoFit/>
          </a:bodyPr>
          <a:lstStyle/>
          <a:p>
            <a:pPr algn="ctr"/>
            <a:r>
              <a:rPr lang="en-US" altLang="ja-JP" sz="1200" b="0" i="0" dirty="0">
                <a:solidFill>
                  <a:srgbClr val="222222"/>
                </a:solidFill>
                <a:effectLst/>
                <a:latin typeface="Arial" panose="020B0604020202020204" pitchFamily="34" charset="0"/>
              </a:rPr>
              <a:t>John Jumper</a:t>
            </a:r>
          </a:p>
          <a:p>
            <a:pPr algn="ctr"/>
            <a:r>
              <a:rPr kumimoji="1" lang="en-US" altLang="ja-JP" sz="1200" dirty="0">
                <a:solidFill>
                  <a:srgbClr val="222222"/>
                </a:solidFill>
                <a:latin typeface="Arial" panose="020B0604020202020204" pitchFamily="34" charset="0"/>
              </a:rPr>
              <a:t>Google DeepMind</a:t>
            </a:r>
            <a:endParaRPr kumimoji="1" lang="en-US" altLang="ja-JP" sz="1200" b="0" i="0" dirty="0">
              <a:solidFill>
                <a:srgbClr val="3965B5"/>
              </a:solidFill>
              <a:effectLst/>
              <a:latin typeface="Arial" panose="020B0604020202020204" pitchFamily="34" charset="0"/>
            </a:endParaRPr>
          </a:p>
        </p:txBody>
      </p:sp>
      <p:sp>
        <p:nvSpPr>
          <p:cNvPr id="19" name="正方形/長方形 18">
            <a:extLst>
              <a:ext uri="{FF2B5EF4-FFF2-40B4-BE49-F238E27FC236}">
                <a16:creationId xmlns:a16="http://schemas.microsoft.com/office/drawing/2014/main" id="{D289CD55-3044-6430-8C8E-D92A03C78BD2}"/>
              </a:ext>
            </a:extLst>
          </p:cNvPr>
          <p:cNvSpPr/>
          <p:nvPr/>
        </p:nvSpPr>
        <p:spPr>
          <a:xfrm>
            <a:off x="1776332" y="3251925"/>
            <a:ext cx="7296231" cy="146022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96F26679-8DA1-D91A-77B6-AEE77908F67D}"/>
              </a:ext>
            </a:extLst>
          </p:cNvPr>
          <p:cNvSpPr/>
          <p:nvPr/>
        </p:nvSpPr>
        <p:spPr>
          <a:xfrm>
            <a:off x="1919046" y="3104716"/>
            <a:ext cx="1077803" cy="275417"/>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経歴・業績</a:t>
            </a:r>
            <a:endParaRPr kumimoji="1" lang="en-US" altLang="ja-JP" sz="1400" dirty="0"/>
          </a:p>
        </p:txBody>
      </p:sp>
      <p:sp>
        <p:nvSpPr>
          <p:cNvPr id="21" name="正方形/長方形 20">
            <a:extLst>
              <a:ext uri="{FF2B5EF4-FFF2-40B4-BE49-F238E27FC236}">
                <a16:creationId xmlns:a16="http://schemas.microsoft.com/office/drawing/2014/main" id="{9F140598-EA94-6AA1-8A26-074DC22475A0}"/>
              </a:ext>
            </a:extLst>
          </p:cNvPr>
          <p:cNvSpPr/>
          <p:nvPr/>
        </p:nvSpPr>
        <p:spPr>
          <a:xfrm>
            <a:off x="1776332" y="5405949"/>
            <a:ext cx="7296231" cy="105653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B308D77C-EFB8-9D33-6527-017F58BE8CCB}"/>
              </a:ext>
            </a:extLst>
          </p:cNvPr>
          <p:cNvSpPr/>
          <p:nvPr/>
        </p:nvSpPr>
        <p:spPr>
          <a:xfrm>
            <a:off x="1919046" y="5258739"/>
            <a:ext cx="1077803" cy="275417"/>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経歴・業績</a:t>
            </a:r>
            <a:endParaRPr kumimoji="1" lang="en-US" altLang="ja-JP" sz="1400" dirty="0"/>
          </a:p>
        </p:txBody>
      </p:sp>
      <p:pic>
        <p:nvPicPr>
          <p:cNvPr id="31" name="Picture 6" descr="Volume 630 Issue 8016">
            <a:extLst>
              <a:ext uri="{FF2B5EF4-FFF2-40B4-BE49-F238E27FC236}">
                <a16:creationId xmlns:a16="http://schemas.microsoft.com/office/drawing/2014/main" id="{E6047112-FD6C-5ABE-82A1-FC977D2935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751" y="517392"/>
            <a:ext cx="1296494" cy="17208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F21CEE17-CF70-C5AA-DD4A-67F8B26EF4BD}"/>
              </a:ext>
            </a:extLst>
          </p:cNvPr>
          <p:cNvSpPr txBox="1"/>
          <p:nvPr/>
        </p:nvSpPr>
        <p:spPr>
          <a:xfrm>
            <a:off x="7058897" y="2277315"/>
            <a:ext cx="2250203" cy="307777"/>
          </a:xfrm>
          <a:prstGeom prst="rect">
            <a:avLst/>
          </a:prstGeom>
          <a:noFill/>
        </p:spPr>
        <p:txBody>
          <a:bodyPr wrap="square">
            <a:spAutoFit/>
          </a:bodyPr>
          <a:lstStyle/>
          <a:p>
            <a:pPr algn="ctr"/>
            <a:r>
              <a:rPr lang="en-US" altLang="ja-JP" sz="1400" dirty="0"/>
              <a:t>Nature 2024.5.8</a:t>
            </a:r>
            <a:r>
              <a:rPr lang="ja-JP" altLang="en-US" sz="1400" dirty="0"/>
              <a:t> 掲載</a:t>
            </a:r>
          </a:p>
        </p:txBody>
      </p:sp>
      <p:pic>
        <p:nvPicPr>
          <p:cNvPr id="5" name="図 4" descr="テキスト&#10;&#10;自動的に生成された説明">
            <a:extLst>
              <a:ext uri="{FF2B5EF4-FFF2-40B4-BE49-F238E27FC236}">
                <a16:creationId xmlns:a16="http://schemas.microsoft.com/office/drawing/2014/main" id="{16FEB646-7C88-C98E-FF07-C7EB2ED91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37" y="466502"/>
            <a:ext cx="4868863" cy="1824486"/>
          </a:xfrm>
          <a:prstGeom prst="rect">
            <a:avLst/>
          </a:prstGeom>
        </p:spPr>
      </p:pic>
      <p:sp>
        <p:nvSpPr>
          <p:cNvPr id="6" name="テキスト ボックス 5">
            <a:extLst>
              <a:ext uri="{FF2B5EF4-FFF2-40B4-BE49-F238E27FC236}">
                <a16:creationId xmlns:a16="http://schemas.microsoft.com/office/drawing/2014/main" id="{A4CB9850-6129-B866-303F-C4DA7645978B}"/>
              </a:ext>
            </a:extLst>
          </p:cNvPr>
          <p:cNvSpPr txBox="1"/>
          <p:nvPr/>
        </p:nvSpPr>
        <p:spPr>
          <a:xfrm>
            <a:off x="1735779" y="3625046"/>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~2009 </a:t>
            </a:r>
            <a:r>
              <a:rPr kumimoji="0" lang="ja-JP" altLang="en-US" sz="1200" b="0" i="0" u="none" strike="noStrike" kern="1200" cap="none" spc="0" normalizeH="0" baseline="0" noProof="0" dirty="0">
                <a:ln>
                  <a:noFill/>
                </a:ln>
                <a:solidFill>
                  <a:prstClr val="black"/>
                </a:solidFill>
                <a:effectLst/>
                <a:uLnTx/>
                <a:uFillTx/>
                <a:latin typeface="Arial"/>
                <a:cs typeface="+mn-cs"/>
              </a:rPr>
              <a:t>人工知能の開発のため神経科学を研究</a:t>
            </a:r>
            <a:endParaRPr lang="ja-JP" altLang="en-US" dirty="0"/>
          </a:p>
        </p:txBody>
      </p:sp>
      <p:sp>
        <p:nvSpPr>
          <p:cNvPr id="7" name="テキスト ボックス 6">
            <a:extLst>
              <a:ext uri="{FF2B5EF4-FFF2-40B4-BE49-F238E27FC236}">
                <a16:creationId xmlns:a16="http://schemas.microsoft.com/office/drawing/2014/main" id="{CC8D70E3-F4E5-87CC-C976-16FA3406009A}"/>
              </a:ext>
            </a:extLst>
          </p:cNvPr>
          <p:cNvSpPr txBox="1"/>
          <p:nvPr/>
        </p:nvSpPr>
        <p:spPr>
          <a:xfrm>
            <a:off x="1699686" y="3358038"/>
            <a:ext cx="5952924" cy="333489"/>
          </a:xfrm>
          <a:prstGeom prst="rect">
            <a:avLst/>
          </a:prstGeom>
          <a:noFill/>
        </p:spPr>
        <p:txBody>
          <a:bodyPr wrap="square">
            <a:spAutoFit/>
          </a:bodyPr>
          <a:lstStyle/>
          <a:p>
            <a:pPr>
              <a:lnSpc>
                <a:spcPct val="150000"/>
              </a:lnSpc>
            </a:pPr>
            <a:r>
              <a:rPr lang="en-US" altLang="ja-JP" sz="1200" dirty="0"/>
              <a:t>1976</a:t>
            </a:r>
            <a:r>
              <a:rPr lang="ja-JP" altLang="en-US" sz="1200" dirty="0"/>
              <a:t>年生まれ</a:t>
            </a:r>
            <a:r>
              <a:rPr lang="en-US" altLang="ja-JP" sz="1200" dirty="0"/>
              <a:t>(48</a:t>
            </a:r>
            <a:r>
              <a:rPr lang="ja-JP" altLang="en-US" sz="1200" dirty="0"/>
              <a:t>歳</a:t>
            </a:r>
            <a:r>
              <a:rPr lang="en-US" altLang="ja-JP" sz="1200" dirty="0"/>
              <a:t>)</a:t>
            </a:r>
          </a:p>
        </p:txBody>
      </p:sp>
      <p:sp>
        <p:nvSpPr>
          <p:cNvPr id="8" name="テキスト ボックス 7">
            <a:extLst>
              <a:ext uri="{FF2B5EF4-FFF2-40B4-BE49-F238E27FC236}">
                <a16:creationId xmlns:a16="http://schemas.microsoft.com/office/drawing/2014/main" id="{CB9AA723-7076-E2F0-06BD-E60187EA896F}"/>
              </a:ext>
            </a:extLst>
          </p:cNvPr>
          <p:cNvSpPr txBox="1"/>
          <p:nvPr/>
        </p:nvSpPr>
        <p:spPr>
          <a:xfrm>
            <a:off x="1748830" y="3880361"/>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2010</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lang="en-US" altLang="ja-JP" sz="1200" dirty="0">
                <a:solidFill>
                  <a:prstClr val="black"/>
                </a:solidFill>
                <a:latin typeface="Arial"/>
              </a:rPr>
              <a:t>DeepMind</a:t>
            </a:r>
            <a:r>
              <a:rPr lang="ja-JP" altLang="en-US" sz="1200" dirty="0">
                <a:solidFill>
                  <a:prstClr val="black"/>
                </a:solidFill>
                <a:latin typeface="Arial"/>
              </a:rPr>
              <a:t>社を設立</a:t>
            </a:r>
            <a:endParaRPr lang="ja-JP" altLang="en-US" dirty="0"/>
          </a:p>
        </p:txBody>
      </p:sp>
      <p:sp>
        <p:nvSpPr>
          <p:cNvPr id="9" name="テキスト ボックス 8">
            <a:extLst>
              <a:ext uri="{FF2B5EF4-FFF2-40B4-BE49-F238E27FC236}">
                <a16:creationId xmlns:a16="http://schemas.microsoft.com/office/drawing/2014/main" id="{51E9EB56-7410-D20E-9FD8-3161DFC2DC93}"/>
              </a:ext>
            </a:extLst>
          </p:cNvPr>
          <p:cNvSpPr txBox="1"/>
          <p:nvPr/>
        </p:nvSpPr>
        <p:spPr>
          <a:xfrm>
            <a:off x="1748830" y="4422856"/>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2024</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ノーベル化学賞受賞 </a:t>
            </a:r>
            <a:r>
              <a:rPr kumimoji="0" lang="en-US" altLang="ja-JP" sz="1200" b="0" i="0" u="none" strike="noStrike" kern="1200" cap="none" spc="0" normalizeH="0" baseline="0" noProof="0" dirty="0">
                <a:ln>
                  <a:noFill/>
                </a:ln>
                <a:solidFill>
                  <a:prstClr val="black"/>
                </a:solidFill>
                <a:effectLst/>
                <a:uLnTx/>
                <a:uFillTx/>
                <a:latin typeface="Arial"/>
                <a:cs typeface="+mn-cs"/>
              </a:rPr>
              <a:t>“for protein structure prediction”</a:t>
            </a:r>
            <a:endParaRPr lang="ja-JP" altLang="en-US" dirty="0"/>
          </a:p>
        </p:txBody>
      </p:sp>
      <p:sp>
        <p:nvSpPr>
          <p:cNvPr id="11" name="テキスト ボックス 10">
            <a:extLst>
              <a:ext uri="{FF2B5EF4-FFF2-40B4-BE49-F238E27FC236}">
                <a16:creationId xmlns:a16="http://schemas.microsoft.com/office/drawing/2014/main" id="{BB480829-1D00-3869-5B3A-968E3B562FC1}"/>
              </a:ext>
            </a:extLst>
          </p:cNvPr>
          <p:cNvSpPr txBox="1"/>
          <p:nvPr/>
        </p:nvSpPr>
        <p:spPr>
          <a:xfrm>
            <a:off x="1776332" y="2745186"/>
            <a:ext cx="5463447" cy="276999"/>
          </a:xfrm>
          <a:prstGeom prst="rect">
            <a:avLst/>
          </a:prstGeom>
          <a:noFill/>
        </p:spPr>
        <p:txBody>
          <a:bodyPr wrap="square">
            <a:spAutoFit/>
          </a:bodyPr>
          <a:lstStyle/>
          <a:p>
            <a:r>
              <a:rPr lang="ja-JP" altLang="en-US" sz="1200" dirty="0">
                <a:solidFill>
                  <a:prstClr val="black"/>
                </a:solidFill>
                <a:latin typeface="Arial"/>
              </a:rPr>
              <a:t>人工知能の開発を行う</a:t>
            </a:r>
            <a:r>
              <a:rPr lang="en-US" altLang="ja-JP" sz="1200" dirty="0">
                <a:solidFill>
                  <a:prstClr val="black"/>
                </a:solidFill>
                <a:latin typeface="Arial"/>
              </a:rPr>
              <a:t>DeepMind</a:t>
            </a:r>
            <a:r>
              <a:rPr lang="ja-JP" altLang="en-US" sz="1200" dirty="0">
                <a:solidFill>
                  <a:prstClr val="black"/>
                </a:solidFill>
                <a:latin typeface="Arial"/>
              </a:rPr>
              <a:t>社の創業者</a:t>
            </a:r>
            <a:endParaRPr lang="ja-JP" altLang="en-US" dirty="0"/>
          </a:p>
        </p:txBody>
      </p:sp>
      <p:sp>
        <p:nvSpPr>
          <p:cNvPr id="17" name="テキスト ボックス 16">
            <a:extLst>
              <a:ext uri="{FF2B5EF4-FFF2-40B4-BE49-F238E27FC236}">
                <a16:creationId xmlns:a16="http://schemas.microsoft.com/office/drawing/2014/main" id="{EBCC55AB-9E52-9A20-6F7B-EB8C31C1F06B}"/>
              </a:ext>
            </a:extLst>
          </p:cNvPr>
          <p:cNvSpPr txBox="1"/>
          <p:nvPr/>
        </p:nvSpPr>
        <p:spPr>
          <a:xfrm>
            <a:off x="1919046" y="4928668"/>
            <a:ext cx="5463447" cy="276999"/>
          </a:xfrm>
          <a:prstGeom prst="rect">
            <a:avLst/>
          </a:prstGeom>
          <a:noFill/>
        </p:spPr>
        <p:txBody>
          <a:bodyPr wrap="square">
            <a:spAutoFit/>
          </a:bodyPr>
          <a:lstStyle/>
          <a:p>
            <a:r>
              <a:rPr lang="en-US" altLang="ja-JP" sz="1200" dirty="0">
                <a:solidFill>
                  <a:prstClr val="black"/>
                </a:solidFill>
                <a:latin typeface="Arial"/>
              </a:rPr>
              <a:t>DeepMind</a:t>
            </a:r>
            <a:r>
              <a:rPr lang="ja-JP" altLang="en-US" sz="1200" dirty="0">
                <a:solidFill>
                  <a:prstClr val="black"/>
                </a:solidFill>
                <a:latin typeface="Arial"/>
              </a:rPr>
              <a:t>社に所属</a:t>
            </a:r>
            <a:endParaRPr lang="ja-JP" altLang="en-US" dirty="0"/>
          </a:p>
        </p:txBody>
      </p:sp>
      <p:sp>
        <p:nvSpPr>
          <p:cNvPr id="18" name="テキスト ボックス 17">
            <a:extLst>
              <a:ext uri="{FF2B5EF4-FFF2-40B4-BE49-F238E27FC236}">
                <a16:creationId xmlns:a16="http://schemas.microsoft.com/office/drawing/2014/main" id="{8F725676-3CF8-27A0-632F-A2154F4D19EA}"/>
              </a:ext>
            </a:extLst>
          </p:cNvPr>
          <p:cNvSpPr txBox="1"/>
          <p:nvPr/>
        </p:nvSpPr>
        <p:spPr>
          <a:xfrm>
            <a:off x="1748830" y="4131978"/>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2020</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タンパク質構造予測モデル</a:t>
            </a:r>
            <a:r>
              <a:rPr kumimoji="0" lang="en-US" altLang="ja-JP" sz="1200" b="0" i="0" u="none" strike="noStrike" kern="1200" cap="none" spc="0" normalizeH="0" baseline="0" noProof="0" dirty="0">
                <a:ln>
                  <a:noFill/>
                </a:ln>
                <a:solidFill>
                  <a:prstClr val="black"/>
                </a:solidFill>
                <a:effectLst/>
                <a:uLnTx/>
                <a:uFillTx/>
                <a:latin typeface="Arial"/>
                <a:cs typeface="+mn-cs"/>
              </a:rPr>
              <a:t>AlphaFold2</a:t>
            </a:r>
            <a:r>
              <a:rPr kumimoji="0" lang="ja-JP" altLang="en-US" sz="1200" b="0" i="0" u="none" strike="noStrike" kern="1200" cap="none" spc="0" normalizeH="0" baseline="0" noProof="0" dirty="0">
                <a:ln>
                  <a:noFill/>
                </a:ln>
                <a:solidFill>
                  <a:prstClr val="black"/>
                </a:solidFill>
                <a:effectLst/>
                <a:uLnTx/>
                <a:uFillTx/>
                <a:latin typeface="Arial"/>
                <a:cs typeface="+mn-cs"/>
              </a:rPr>
              <a:t>を発表 </a:t>
            </a:r>
            <a:r>
              <a:rPr kumimoji="0" lang="en-US" altLang="ja-JP" sz="1200" b="0" i="0" u="none" strike="noStrike" kern="1200" cap="none" spc="0" normalizeH="0" baseline="0" noProof="0" dirty="0">
                <a:ln>
                  <a:noFill/>
                </a:ln>
                <a:solidFill>
                  <a:prstClr val="black"/>
                </a:solidFill>
                <a:effectLst/>
                <a:uLnTx/>
                <a:uFillTx/>
                <a:latin typeface="Arial"/>
                <a:cs typeface="+mn-cs"/>
              </a:rPr>
              <a:t>(Last author)</a:t>
            </a:r>
            <a:endParaRPr lang="ja-JP" altLang="en-US" dirty="0"/>
          </a:p>
        </p:txBody>
      </p:sp>
      <p:sp>
        <p:nvSpPr>
          <p:cNvPr id="24" name="テキスト ボックス 23">
            <a:extLst>
              <a:ext uri="{FF2B5EF4-FFF2-40B4-BE49-F238E27FC236}">
                <a16:creationId xmlns:a16="http://schemas.microsoft.com/office/drawing/2014/main" id="{BFF0C932-D445-0515-2D47-F8A93C73CB06}"/>
              </a:ext>
            </a:extLst>
          </p:cNvPr>
          <p:cNvSpPr txBox="1"/>
          <p:nvPr/>
        </p:nvSpPr>
        <p:spPr>
          <a:xfrm>
            <a:off x="1748830" y="5506342"/>
            <a:ext cx="5952924" cy="333489"/>
          </a:xfrm>
          <a:prstGeom prst="rect">
            <a:avLst/>
          </a:prstGeom>
          <a:noFill/>
        </p:spPr>
        <p:txBody>
          <a:bodyPr wrap="square">
            <a:spAutoFit/>
          </a:bodyPr>
          <a:lstStyle/>
          <a:p>
            <a:pPr>
              <a:lnSpc>
                <a:spcPct val="150000"/>
              </a:lnSpc>
            </a:pPr>
            <a:r>
              <a:rPr lang="en-US" altLang="ja-JP" sz="1200" dirty="0"/>
              <a:t>1985</a:t>
            </a:r>
            <a:r>
              <a:rPr lang="ja-JP" altLang="en-US" sz="1200" dirty="0"/>
              <a:t>年生まれ</a:t>
            </a:r>
            <a:endParaRPr lang="en-US" altLang="ja-JP" sz="1200" dirty="0"/>
          </a:p>
        </p:txBody>
      </p:sp>
      <p:sp>
        <p:nvSpPr>
          <p:cNvPr id="26" name="テキスト ボックス 25">
            <a:extLst>
              <a:ext uri="{FF2B5EF4-FFF2-40B4-BE49-F238E27FC236}">
                <a16:creationId xmlns:a16="http://schemas.microsoft.com/office/drawing/2014/main" id="{D745DDE2-EF8B-FF2B-E42A-DD72E1C29FD3}"/>
              </a:ext>
            </a:extLst>
          </p:cNvPr>
          <p:cNvSpPr txBox="1"/>
          <p:nvPr/>
        </p:nvSpPr>
        <p:spPr>
          <a:xfrm>
            <a:off x="1758357" y="6112879"/>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2024</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ノーベル化学賞受賞 </a:t>
            </a:r>
            <a:r>
              <a:rPr kumimoji="0" lang="en-US" altLang="ja-JP" sz="1200" b="0" i="0" u="none" strike="noStrike" kern="1200" cap="none" spc="0" normalizeH="0" baseline="0" noProof="0" dirty="0">
                <a:ln>
                  <a:noFill/>
                </a:ln>
                <a:solidFill>
                  <a:prstClr val="black"/>
                </a:solidFill>
                <a:effectLst/>
                <a:uLnTx/>
                <a:uFillTx/>
                <a:latin typeface="Arial"/>
                <a:cs typeface="+mn-cs"/>
              </a:rPr>
              <a:t>“for protein structure prediction”</a:t>
            </a:r>
            <a:endParaRPr lang="ja-JP" altLang="en-US" dirty="0"/>
          </a:p>
        </p:txBody>
      </p:sp>
      <p:sp>
        <p:nvSpPr>
          <p:cNvPr id="27" name="テキスト ボックス 26">
            <a:extLst>
              <a:ext uri="{FF2B5EF4-FFF2-40B4-BE49-F238E27FC236}">
                <a16:creationId xmlns:a16="http://schemas.microsoft.com/office/drawing/2014/main" id="{8AADE749-5A66-B409-303D-28A1ABFC95B8}"/>
              </a:ext>
            </a:extLst>
          </p:cNvPr>
          <p:cNvSpPr txBox="1"/>
          <p:nvPr/>
        </p:nvSpPr>
        <p:spPr>
          <a:xfrm>
            <a:off x="1758357" y="5822001"/>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2020</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タンパク質構造予測モデル</a:t>
            </a:r>
            <a:r>
              <a:rPr kumimoji="0" lang="en-US" altLang="ja-JP" sz="1200" b="0" i="0" u="none" strike="noStrike" kern="1200" cap="none" spc="0" normalizeH="0" baseline="0" noProof="0" dirty="0">
                <a:ln>
                  <a:noFill/>
                </a:ln>
                <a:solidFill>
                  <a:prstClr val="black"/>
                </a:solidFill>
                <a:effectLst/>
                <a:uLnTx/>
                <a:uFillTx/>
                <a:latin typeface="Arial"/>
                <a:cs typeface="+mn-cs"/>
              </a:rPr>
              <a:t>AlphaFold2</a:t>
            </a:r>
            <a:r>
              <a:rPr kumimoji="0" lang="ja-JP" altLang="en-US" sz="1200" b="0" i="0" u="none" strike="noStrike" kern="1200" cap="none" spc="0" normalizeH="0" baseline="0" noProof="0" dirty="0">
                <a:ln>
                  <a:noFill/>
                </a:ln>
                <a:solidFill>
                  <a:prstClr val="black"/>
                </a:solidFill>
                <a:effectLst/>
                <a:uLnTx/>
                <a:uFillTx/>
                <a:latin typeface="Arial"/>
                <a:cs typeface="+mn-cs"/>
              </a:rPr>
              <a:t>を発表 </a:t>
            </a:r>
            <a:r>
              <a:rPr lang="en-US" altLang="ja-JP" sz="1200" dirty="0">
                <a:solidFill>
                  <a:prstClr val="black"/>
                </a:solidFill>
                <a:latin typeface="Arial"/>
              </a:rPr>
              <a:t>(First</a:t>
            </a:r>
            <a:r>
              <a:rPr kumimoji="0" lang="en-US" altLang="ja-JP" sz="1200" b="0" i="0" u="none" strike="noStrike" kern="1200" cap="none" spc="0" normalizeH="0" baseline="0" noProof="0" dirty="0">
                <a:ln>
                  <a:noFill/>
                </a:ln>
                <a:solidFill>
                  <a:prstClr val="black"/>
                </a:solidFill>
                <a:effectLst/>
                <a:uLnTx/>
                <a:uFillTx/>
                <a:latin typeface="Arial"/>
                <a:cs typeface="+mn-cs"/>
              </a:rPr>
              <a:t> author)</a:t>
            </a:r>
            <a:endParaRPr lang="ja-JP" altLang="en-US" dirty="0"/>
          </a:p>
        </p:txBody>
      </p:sp>
    </p:spTree>
    <p:extLst>
      <p:ext uri="{BB962C8B-B14F-4D97-AF65-F5344CB8AC3E}">
        <p14:creationId xmlns:p14="http://schemas.microsoft.com/office/powerpoint/2010/main" val="2604199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E923D-5F61-01D9-1B79-4C70F2A34B1A}"/>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B5564D3B-FAF0-C2FF-0F99-3DA136D59A41}"/>
              </a:ext>
            </a:extLst>
          </p:cNvPr>
          <p:cNvSpPr/>
          <p:nvPr/>
        </p:nvSpPr>
        <p:spPr>
          <a:xfrm>
            <a:off x="0" y="0"/>
            <a:ext cx="9144000" cy="459664"/>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背景</a:t>
            </a:r>
            <a:r>
              <a:rPr kumimoji="1" lang="en-US" altLang="ja-JP" sz="2200" b="1" dirty="0"/>
              <a:t>: </a:t>
            </a:r>
            <a:r>
              <a:rPr kumimoji="1" lang="ja-JP" altLang="en-US" sz="2200" b="1" dirty="0"/>
              <a:t>タンパク質の構造予測</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テキスト ボックス 1">
            <a:extLst>
              <a:ext uri="{FF2B5EF4-FFF2-40B4-BE49-F238E27FC236}">
                <a16:creationId xmlns:a16="http://schemas.microsoft.com/office/drawing/2014/main" id="{5BD59410-B994-C829-DDFB-5DA2BC73594F}"/>
              </a:ext>
            </a:extLst>
          </p:cNvPr>
          <p:cNvSpPr txBox="1"/>
          <p:nvPr/>
        </p:nvSpPr>
        <p:spPr>
          <a:xfrm>
            <a:off x="96358" y="584644"/>
            <a:ext cx="8718033" cy="338554"/>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現存するほとんどのタンパク質のうち</a:t>
            </a:r>
            <a:r>
              <a:rPr kumimoji="1" lang="en-US" altLang="ja-JP" sz="1600" dirty="0">
                <a:solidFill>
                  <a:schemeClr val="tx1">
                    <a:lumMod val="95000"/>
                    <a:lumOff val="5000"/>
                  </a:schemeClr>
                </a:solidFill>
              </a:rPr>
              <a:t>, </a:t>
            </a:r>
            <a:r>
              <a:rPr kumimoji="1" lang="ja-JP" altLang="en-US" sz="1600" u="sng" dirty="0">
                <a:solidFill>
                  <a:schemeClr val="tx1">
                    <a:lumMod val="95000"/>
                    <a:lumOff val="5000"/>
                  </a:schemeClr>
                </a:solidFill>
              </a:rPr>
              <a:t>ほとんどは立体構造が不明</a:t>
            </a:r>
          </a:p>
        </p:txBody>
      </p:sp>
      <p:sp>
        <p:nvSpPr>
          <p:cNvPr id="5" name="テキスト ボックス 4">
            <a:extLst>
              <a:ext uri="{FF2B5EF4-FFF2-40B4-BE49-F238E27FC236}">
                <a16:creationId xmlns:a16="http://schemas.microsoft.com/office/drawing/2014/main" id="{B96F0E2A-71AD-F74B-A916-7B255304A97E}"/>
              </a:ext>
            </a:extLst>
          </p:cNvPr>
          <p:cNvSpPr txBox="1"/>
          <p:nvPr/>
        </p:nvSpPr>
        <p:spPr>
          <a:xfrm>
            <a:off x="672857" y="973930"/>
            <a:ext cx="6142614" cy="338554"/>
          </a:xfrm>
          <a:prstGeom prst="rect">
            <a:avLst/>
          </a:prstGeom>
          <a:noFill/>
        </p:spPr>
        <p:txBody>
          <a:bodyPr wrap="square" rtlCol="0">
            <a:spAutoFit/>
          </a:bodyPr>
          <a:lstStyle/>
          <a:p>
            <a:r>
              <a:rPr kumimoji="1" lang="ja-JP" altLang="en-US" sz="1600" u="sng" dirty="0">
                <a:solidFill>
                  <a:schemeClr val="tx1">
                    <a:lumMod val="95000"/>
                    <a:lumOff val="5000"/>
                  </a:schemeClr>
                </a:solidFill>
              </a:rPr>
              <a:t>アミノ酸配列だけが分かっている</a:t>
            </a:r>
            <a:r>
              <a:rPr kumimoji="1" lang="ja-JP" altLang="en-US" sz="1600" dirty="0">
                <a:solidFill>
                  <a:schemeClr val="tx1">
                    <a:lumMod val="95000"/>
                    <a:lumOff val="5000"/>
                  </a:schemeClr>
                </a:solidFill>
              </a:rPr>
              <a:t>タンパク質が多い。</a:t>
            </a:r>
          </a:p>
        </p:txBody>
      </p:sp>
      <p:sp>
        <p:nvSpPr>
          <p:cNvPr id="21" name="テキスト ボックス 20">
            <a:extLst>
              <a:ext uri="{FF2B5EF4-FFF2-40B4-BE49-F238E27FC236}">
                <a16:creationId xmlns:a16="http://schemas.microsoft.com/office/drawing/2014/main" id="{AAE1B3F7-749F-82F0-F179-DCCCDE012EA6}"/>
              </a:ext>
            </a:extLst>
          </p:cNvPr>
          <p:cNvSpPr txBox="1"/>
          <p:nvPr/>
        </p:nvSpPr>
        <p:spPr>
          <a:xfrm>
            <a:off x="98426" y="1389428"/>
            <a:ext cx="9045575" cy="338554"/>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600" dirty="0">
                <a:solidFill>
                  <a:schemeClr val="tx1">
                    <a:lumMod val="95000"/>
                    <a:lumOff val="5000"/>
                  </a:schemeClr>
                </a:solidFill>
              </a:rPr>
              <a:t>1961</a:t>
            </a:r>
            <a:r>
              <a:rPr kumimoji="1" lang="ja-JP" altLang="en-US" sz="1600" dirty="0">
                <a:solidFill>
                  <a:schemeClr val="tx1">
                    <a:lumMod val="95000"/>
                    <a:lumOff val="5000"/>
                  </a:schemeClr>
                </a:solidFill>
              </a:rPr>
              <a:t>年 </a:t>
            </a:r>
            <a:r>
              <a:rPr kumimoji="1" lang="en-US" altLang="ja-JP" sz="1600" dirty="0">
                <a:solidFill>
                  <a:schemeClr val="tx1">
                    <a:lumMod val="95000"/>
                    <a:lumOff val="5000"/>
                  </a:schemeClr>
                </a:solidFill>
              </a:rPr>
              <a:t>Anfinsen</a:t>
            </a:r>
            <a:r>
              <a:rPr kumimoji="1" lang="ja-JP" altLang="en-US" sz="1600" dirty="0">
                <a:solidFill>
                  <a:schemeClr val="tx1">
                    <a:lumMod val="95000"/>
                    <a:lumOff val="5000"/>
                  </a:schemeClr>
                </a:solidFill>
              </a:rPr>
              <a:t>が</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構造を分解したリボヌクレアーゼが自発的に元の構造に戻ることを発見</a:t>
            </a:r>
          </a:p>
        </p:txBody>
      </p:sp>
      <p:sp>
        <p:nvSpPr>
          <p:cNvPr id="23" name="テキスト ボックス 22">
            <a:extLst>
              <a:ext uri="{FF2B5EF4-FFF2-40B4-BE49-F238E27FC236}">
                <a16:creationId xmlns:a16="http://schemas.microsoft.com/office/drawing/2014/main" id="{6E4E7B95-BBE1-AA74-0F37-ACFEED58E7C8}"/>
              </a:ext>
            </a:extLst>
          </p:cNvPr>
          <p:cNvSpPr txBox="1"/>
          <p:nvPr/>
        </p:nvSpPr>
        <p:spPr>
          <a:xfrm>
            <a:off x="672857" y="1747147"/>
            <a:ext cx="8141535" cy="338554"/>
          </a:xfrm>
          <a:prstGeom prst="rect">
            <a:avLst/>
          </a:prstGeom>
          <a:noFill/>
        </p:spPr>
        <p:txBody>
          <a:bodyPr wrap="square" rtlCol="0">
            <a:spAutoFit/>
          </a:bodyPr>
          <a:lstStyle/>
          <a:p>
            <a:r>
              <a:rPr kumimoji="1" lang="ja-JP" altLang="en-US" sz="1600" dirty="0">
                <a:solidFill>
                  <a:schemeClr val="tx1">
                    <a:lumMod val="95000"/>
                    <a:lumOff val="5000"/>
                  </a:schemeClr>
                </a:solidFill>
              </a:rPr>
              <a:t>その後</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他のタンパク質についても</a:t>
            </a:r>
            <a:r>
              <a:rPr kumimoji="1" lang="ja-JP" altLang="en-US" sz="1600" u="sng" dirty="0">
                <a:solidFill>
                  <a:schemeClr val="tx1">
                    <a:lumMod val="95000"/>
                    <a:lumOff val="5000"/>
                  </a:schemeClr>
                </a:solidFill>
              </a:rPr>
              <a:t>アミノ酸配列から構造が決まる</a:t>
            </a:r>
            <a:r>
              <a:rPr kumimoji="1" lang="ja-JP" altLang="en-US" sz="1600" dirty="0">
                <a:solidFill>
                  <a:schemeClr val="tx1">
                    <a:lumMod val="95000"/>
                    <a:lumOff val="5000"/>
                  </a:schemeClr>
                </a:solidFill>
              </a:rPr>
              <a:t>ことが明らかになる</a:t>
            </a:r>
          </a:p>
        </p:txBody>
      </p:sp>
      <p:sp>
        <p:nvSpPr>
          <p:cNvPr id="25" name="矢印: 下 24">
            <a:extLst>
              <a:ext uri="{FF2B5EF4-FFF2-40B4-BE49-F238E27FC236}">
                <a16:creationId xmlns:a16="http://schemas.microsoft.com/office/drawing/2014/main" id="{2F005051-1311-5417-CD1F-D1C54C2E885F}"/>
              </a:ext>
            </a:extLst>
          </p:cNvPr>
          <p:cNvSpPr/>
          <p:nvPr/>
        </p:nvSpPr>
        <p:spPr>
          <a:xfrm>
            <a:off x="4157043" y="2235529"/>
            <a:ext cx="829914" cy="338554"/>
          </a:xfrm>
          <a:prstGeom prst="downArrow">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8B61DE5A-88F8-656D-F422-74957097A9A4}"/>
              </a:ext>
            </a:extLst>
          </p:cNvPr>
          <p:cNvSpPr txBox="1"/>
          <p:nvPr/>
        </p:nvSpPr>
        <p:spPr>
          <a:xfrm>
            <a:off x="795521" y="2610849"/>
            <a:ext cx="7552957" cy="369332"/>
          </a:xfrm>
          <a:prstGeom prst="rect">
            <a:avLst/>
          </a:prstGeom>
          <a:noFill/>
        </p:spPr>
        <p:txBody>
          <a:bodyPr wrap="square" rtlCol="0">
            <a:spAutoFit/>
          </a:bodyPr>
          <a:lstStyle/>
          <a:p>
            <a:r>
              <a:rPr kumimoji="1" lang="ja-JP" altLang="en-US" dirty="0">
                <a:solidFill>
                  <a:srgbClr val="3965B5"/>
                </a:solidFill>
              </a:rPr>
              <a:t>アミノ酸配列</a:t>
            </a:r>
            <a:r>
              <a:rPr kumimoji="1" lang="ja-JP" altLang="en-US" dirty="0">
                <a:solidFill>
                  <a:schemeClr val="tx1">
                    <a:lumMod val="95000"/>
                    <a:lumOff val="5000"/>
                  </a:schemeClr>
                </a:solidFill>
              </a:rPr>
              <a:t>から</a:t>
            </a:r>
            <a:r>
              <a:rPr kumimoji="1" lang="ja-JP" altLang="en-US" dirty="0">
                <a:solidFill>
                  <a:srgbClr val="3965B5"/>
                </a:solidFill>
              </a:rPr>
              <a:t>タンパク質構造を予測</a:t>
            </a:r>
            <a:r>
              <a:rPr kumimoji="1" lang="ja-JP" altLang="en-US" dirty="0">
                <a:solidFill>
                  <a:schemeClr val="tx1">
                    <a:lumMod val="95000"/>
                    <a:lumOff val="5000"/>
                  </a:schemeClr>
                </a:solidFill>
              </a:rPr>
              <a:t>する研究が長年行われている</a:t>
            </a:r>
          </a:p>
        </p:txBody>
      </p:sp>
      <p:sp>
        <p:nvSpPr>
          <p:cNvPr id="30" name="テキスト ボックス 29">
            <a:extLst>
              <a:ext uri="{FF2B5EF4-FFF2-40B4-BE49-F238E27FC236}">
                <a16:creationId xmlns:a16="http://schemas.microsoft.com/office/drawing/2014/main" id="{CD58D880-FE69-06D2-F87F-B8CE06801D6B}"/>
              </a:ext>
            </a:extLst>
          </p:cNvPr>
          <p:cNvSpPr txBox="1"/>
          <p:nvPr/>
        </p:nvSpPr>
        <p:spPr>
          <a:xfrm>
            <a:off x="156844" y="3152616"/>
            <a:ext cx="1032025" cy="400110"/>
          </a:xfrm>
          <a:prstGeom prst="rect">
            <a:avLst/>
          </a:prstGeom>
          <a:noFill/>
        </p:spPr>
        <p:txBody>
          <a:bodyPr wrap="square" rtlCol="0">
            <a:spAutoFit/>
          </a:bodyPr>
          <a:lstStyle/>
          <a:p>
            <a:r>
              <a:rPr kumimoji="1" lang="en-US" altLang="ja-JP" sz="2000" u="sng" dirty="0">
                <a:solidFill>
                  <a:schemeClr val="tx1">
                    <a:lumMod val="95000"/>
                    <a:lumOff val="5000"/>
                  </a:schemeClr>
                </a:solidFill>
              </a:rPr>
              <a:t>CASP</a:t>
            </a:r>
            <a:endParaRPr kumimoji="1" lang="ja-JP" altLang="en-US" sz="2000" u="sng" dirty="0">
              <a:solidFill>
                <a:schemeClr val="tx1">
                  <a:lumMod val="95000"/>
                  <a:lumOff val="5000"/>
                </a:schemeClr>
              </a:solidFill>
            </a:endParaRPr>
          </a:p>
        </p:txBody>
      </p:sp>
      <p:sp>
        <p:nvSpPr>
          <p:cNvPr id="31" name="テキスト ボックス 30">
            <a:extLst>
              <a:ext uri="{FF2B5EF4-FFF2-40B4-BE49-F238E27FC236}">
                <a16:creationId xmlns:a16="http://schemas.microsoft.com/office/drawing/2014/main" id="{EEF747AF-E99A-D251-A941-62D1B6949CBE}"/>
              </a:ext>
            </a:extLst>
          </p:cNvPr>
          <p:cNvSpPr txBox="1"/>
          <p:nvPr/>
        </p:nvSpPr>
        <p:spPr>
          <a:xfrm>
            <a:off x="96358" y="3505329"/>
            <a:ext cx="4897626" cy="338554"/>
          </a:xfrm>
          <a:prstGeom prst="rect">
            <a:avLst/>
          </a:prstGeom>
          <a:noFill/>
        </p:spPr>
        <p:txBody>
          <a:bodyPr wrap="square" rtlCol="0">
            <a:spAutoFit/>
          </a:bodyPr>
          <a:lstStyle/>
          <a:p>
            <a:r>
              <a:rPr lang="en-US" altLang="ja-JP" sz="1600" b="0" i="0" dirty="0">
                <a:solidFill>
                  <a:srgbClr val="202122"/>
                </a:solidFill>
                <a:effectLst/>
                <a:latin typeface="Arial" panose="020B0604020202020204" pitchFamily="34" charset="0"/>
              </a:rPr>
              <a:t>Critical Assessment of protein Structure Prediction</a:t>
            </a:r>
            <a:endParaRPr kumimoji="1" lang="ja-JP" altLang="en-US" sz="1600" dirty="0">
              <a:solidFill>
                <a:schemeClr val="tx1">
                  <a:lumMod val="95000"/>
                  <a:lumOff val="5000"/>
                </a:schemeClr>
              </a:solidFill>
            </a:endParaRPr>
          </a:p>
        </p:txBody>
      </p:sp>
      <p:pic>
        <p:nvPicPr>
          <p:cNvPr id="1028" name="Picture 4" descr="CASP16 Home">
            <a:extLst>
              <a:ext uri="{FF2B5EF4-FFF2-40B4-BE49-F238E27FC236}">
                <a16:creationId xmlns:a16="http://schemas.microsoft.com/office/drawing/2014/main" id="{10A41A2E-A074-0D6E-82B2-C64B46933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161" y="3262397"/>
            <a:ext cx="1757385" cy="169392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27B9AB13-4DE0-A6B5-C6EF-7672E4959F15}"/>
              </a:ext>
            </a:extLst>
          </p:cNvPr>
          <p:cNvSpPr txBox="1"/>
          <p:nvPr/>
        </p:nvSpPr>
        <p:spPr>
          <a:xfrm>
            <a:off x="98426" y="3873407"/>
            <a:ext cx="6555728" cy="584775"/>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600" dirty="0">
                <a:solidFill>
                  <a:schemeClr val="tx1">
                    <a:lumMod val="95000"/>
                    <a:lumOff val="5000"/>
                  </a:schemeClr>
                </a:solidFill>
              </a:rPr>
              <a:t>1994</a:t>
            </a:r>
            <a:r>
              <a:rPr kumimoji="1" lang="ja-JP" altLang="en-US" sz="1600" dirty="0">
                <a:solidFill>
                  <a:schemeClr val="tx1">
                    <a:lumMod val="95000"/>
                    <a:lumOff val="5000"/>
                  </a:schemeClr>
                </a:solidFill>
              </a:rPr>
              <a:t>年から</a:t>
            </a:r>
            <a:r>
              <a:rPr kumimoji="1" lang="en-US" altLang="ja-JP" sz="1600" dirty="0">
                <a:solidFill>
                  <a:schemeClr val="tx1">
                    <a:lumMod val="95000"/>
                    <a:lumOff val="5000"/>
                  </a:schemeClr>
                </a:solidFill>
              </a:rPr>
              <a:t>2</a:t>
            </a:r>
            <a:r>
              <a:rPr kumimoji="1" lang="ja-JP" altLang="en-US" sz="1600" dirty="0">
                <a:solidFill>
                  <a:schemeClr val="tx1">
                    <a:lumMod val="95000"/>
                    <a:lumOff val="5000"/>
                  </a:schemeClr>
                </a:solidFill>
              </a:rPr>
              <a:t>年に一度開催されている</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未公開のタンパク質構造データをアミノ酸配列から予測するコンペ</a:t>
            </a:r>
          </a:p>
        </p:txBody>
      </p:sp>
      <p:sp>
        <p:nvSpPr>
          <p:cNvPr id="6" name="テキスト ボックス 5">
            <a:extLst>
              <a:ext uri="{FF2B5EF4-FFF2-40B4-BE49-F238E27FC236}">
                <a16:creationId xmlns:a16="http://schemas.microsoft.com/office/drawing/2014/main" id="{668547CC-FA29-BAC4-E253-1F369EB0F129}"/>
              </a:ext>
            </a:extLst>
          </p:cNvPr>
          <p:cNvSpPr txBox="1"/>
          <p:nvPr/>
        </p:nvSpPr>
        <p:spPr>
          <a:xfrm>
            <a:off x="6654153" y="4954890"/>
            <a:ext cx="2419399" cy="338554"/>
          </a:xfrm>
          <a:prstGeom prst="rect">
            <a:avLst/>
          </a:prstGeom>
          <a:noFill/>
        </p:spPr>
        <p:txBody>
          <a:bodyPr wrap="square" rtlCol="0">
            <a:spAutoFit/>
          </a:bodyPr>
          <a:lstStyle/>
          <a:p>
            <a:pPr algn="ctr"/>
            <a:r>
              <a:rPr lang="ja-JP" altLang="en-US" sz="1600" b="0" i="0" dirty="0">
                <a:solidFill>
                  <a:srgbClr val="202122"/>
                </a:solidFill>
                <a:effectLst/>
                <a:latin typeface="Arial" panose="020B0604020202020204" pitchFamily="34" charset="0"/>
              </a:rPr>
              <a:t>現在は</a:t>
            </a:r>
            <a:r>
              <a:rPr lang="en-US" altLang="ja-JP" sz="1600" b="0" i="0" dirty="0">
                <a:solidFill>
                  <a:srgbClr val="202122"/>
                </a:solidFill>
                <a:effectLst/>
                <a:latin typeface="Arial" panose="020B0604020202020204" pitchFamily="34" charset="0"/>
              </a:rPr>
              <a:t>CASP16</a:t>
            </a:r>
            <a:r>
              <a:rPr lang="ja-JP" altLang="en-US" sz="1600" b="0" i="0" dirty="0">
                <a:solidFill>
                  <a:srgbClr val="202122"/>
                </a:solidFill>
                <a:effectLst/>
                <a:latin typeface="Arial" panose="020B0604020202020204" pitchFamily="34" charset="0"/>
              </a:rPr>
              <a:t>が開催中</a:t>
            </a:r>
            <a:endParaRPr kumimoji="1" lang="ja-JP" altLang="en-US" sz="1600" dirty="0">
              <a:solidFill>
                <a:schemeClr val="tx1">
                  <a:lumMod val="95000"/>
                  <a:lumOff val="5000"/>
                </a:schemeClr>
              </a:solidFill>
            </a:endParaRPr>
          </a:p>
        </p:txBody>
      </p:sp>
      <p:sp>
        <p:nvSpPr>
          <p:cNvPr id="7" name="テキスト ボックス 6">
            <a:extLst>
              <a:ext uri="{FF2B5EF4-FFF2-40B4-BE49-F238E27FC236}">
                <a16:creationId xmlns:a16="http://schemas.microsoft.com/office/drawing/2014/main" id="{B031C15C-BB1A-7B68-A5D3-1A492960F4F5}"/>
              </a:ext>
            </a:extLst>
          </p:cNvPr>
          <p:cNvSpPr txBox="1"/>
          <p:nvPr/>
        </p:nvSpPr>
        <p:spPr>
          <a:xfrm>
            <a:off x="98426" y="4530224"/>
            <a:ext cx="6555728" cy="584775"/>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徐々に精度が向上していたが</a:t>
            </a:r>
            <a:r>
              <a:rPr kumimoji="1" lang="en-US" altLang="ja-JP" sz="1600" dirty="0">
                <a:solidFill>
                  <a:schemeClr val="tx1">
                    <a:lumMod val="95000"/>
                    <a:lumOff val="5000"/>
                  </a:schemeClr>
                </a:solidFill>
              </a:rPr>
              <a:t>, 2020</a:t>
            </a:r>
            <a:r>
              <a:rPr kumimoji="1" lang="ja-JP" altLang="en-US" sz="1600" dirty="0">
                <a:solidFill>
                  <a:schemeClr val="tx1">
                    <a:lumMod val="95000"/>
                    <a:lumOff val="5000"/>
                  </a:schemeClr>
                </a:solidFill>
              </a:rPr>
              <a:t>年に</a:t>
            </a:r>
            <a:r>
              <a:rPr kumimoji="1" lang="en-US" altLang="ja-JP" sz="1600" dirty="0">
                <a:solidFill>
                  <a:srgbClr val="3965B5"/>
                </a:solidFill>
              </a:rPr>
              <a:t>AlphaFold2</a:t>
            </a:r>
            <a:r>
              <a:rPr kumimoji="1" lang="ja-JP" altLang="en-US" sz="1600" dirty="0">
                <a:solidFill>
                  <a:schemeClr val="tx1">
                    <a:lumMod val="95000"/>
                    <a:lumOff val="5000"/>
                  </a:schemeClr>
                </a:solidFill>
              </a:rPr>
              <a:t>が</a:t>
            </a:r>
            <a:r>
              <a:rPr kumimoji="1" lang="ja-JP" altLang="en-US" sz="1600" u="sng" dirty="0">
                <a:solidFill>
                  <a:schemeClr val="tx1">
                    <a:lumMod val="95000"/>
                    <a:lumOff val="5000"/>
                  </a:schemeClr>
                </a:solidFill>
              </a:rPr>
              <a:t>飛躍的に高い精度を達成</a:t>
            </a:r>
            <a:r>
              <a:rPr kumimoji="1" lang="ja-JP" altLang="en-US" sz="1600" dirty="0">
                <a:solidFill>
                  <a:schemeClr val="tx1">
                    <a:lumMod val="95000"/>
                    <a:lumOff val="5000"/>
                  </a:schemeClr>
                </a:solidFill>
              </a:rPr>
              <a:t>したことで話題となった。</a:t>
            </a:r>
          </a:p>
        </p:txBody>
      </p:sp>
      <p:sp>
        <p:nvSpPr>
          <p:cNvPr id="8" name="矢印: 下 7">
            <a:extLst>
              <a:ext uri="{FF2B5EF4-FFF2-40B4-BE49-F238E27FC236}">
                <a16:creationId xmlns:a16="http://schemas.microsoft.com/office/drawing/2014/main" id="{BDC78DC4-FDBE-0F20-E6FD-DD124CC1EF3C}"/>
              </a:ext>
            </a:extLst>
          </p:cNvPr>
          <p:cNvSpPr/>
          <p:nvPr/>
        </p:nvSpPr>
        <p:spPr>
          <a:xfrm>
            <a:off x="4157042" y="5187041"/>
            <a:ext cx="829914" cy="338554"/>
          </a:xfrm>
          <a:prstGeom prst="downArrow">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DAB879A-D637-CB44-C670-D4F58503BC40}"/>
              </a:ext>
            </a:extLst>
          </p:cNvPr>
          <p:cNvSpPr txBox="1"/>
          <p:nvPr/>
        </p:nvSpPr>
        <p:spPr>
          <a:xfrm>
            <a:off x="98425" y="5584089"/>
            <a:ext cx="8975127" cy="338554"/>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一方</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生体内のタンパク質の多くは</a:t>
            </a:r>
            <a:r>
              <a:rPr kumimoji="1" lang="ja-JP" altLang="en-US" sz="1600" u="sng" dirty="0">
                <a:solidFill>
                  <a:schemeClr val="tx1">
                    <a:lumMod val="95000"/>
                    <a:lumOff val="5000"/>
                  </a:schemeClr>
                </a:solidFill>
              </a:rPr>
              <a:t>核酸・低分子などと複合体を形成</a:t>
            </a:r>
            <a:r>
              <a:rPr kumimoji="1" lang="ja-JP" altLang="en-US" sz="1600" dirty="0">
                <a:solidFill>
                  <a:schemeClr val="tx1">
                    <a:lumMod val="95000"/>
                    <a:lumOff val="5000"/>
                  </a:schemeClr>
                </a:solidFill>
              </a:rPr>
              <a:t>している</a:t>
            </a:r>
          </a:p>
        </p:txBody>
      </p:sp>
      <p:sp>
        <p:nvSpPr>
          <p:cNvPr id="10" name="テキスト ボックス 9">
            <a:extLst>
              <a:ext uri="{FF2B5EF4-FFF2-40B4-BE49-F238E27FC236}">
                <a16:creationId xmlns:a16="http://schemas.microsoft.com/office/drawing/2014/main" id="{D10D4C10-C905-1E32-51B7-DFD001E11358}"/>
              </a:ext>
            </a:extLst>
          </p:cNvPr>
          <p:cNvSpPr txBox="1"/>
          <p:nvPr/>
        </p:nvSpPr>
        <p:spPr>
          <a:xfrm>
            <a:off x="795521" y="5941481"/>
            <a:ext cx="8141535" cy="338554"/>
          </a:xfrm>
          <a:prstGeom prst="rect">
            <a:avLst/>
          </a:prstGeom>
          <a:noFill/>
        </p:spPr>
        <p:txBody>
          <a:bodyPr wrap="square" rtlCol="0">
            <a:spAutoFit/>
          </a:bodyPr>
          <a:lstStyle/>
          <a:p>
            <a:r>
              <a:rPr kumimoji="1" lang="ja-JP" altLang="en-US" sz="1600" dirty="0">
                <a:solidFill>
                  <a:schemeClr val="tx1">
                    <a:lumMod val="95000"/>
                    <a:lumOff val="5000"/>
                  </a:schemeClr>
                </a:solidFill>
              </a:rPr>
              <a:t>これら複合体構造の予測が次の課題となった。</a:t>
            </a:r>
          </a:p>
        </p:txBody>
      </p:sp>
    </p:spTree>
    <p:extLst>
      <p:ext uri="{BB962C8B-B14F-4D97-AF65-F5344CB8AC3E}">
        <p14:creationId xmlns:p14="http://schemas.microsoft.com/office/powerpoint/2010/main" val="2097804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AlphaFold2</a:t>
            </a:r>
            <a:r>
              <a:rPr kumimoji="1" lang="ja-JP" altLang="en-US" sz="2200" b="1" dirty="0"/>
              <a:t> </a:t>
            </a:r>
            <a:r>
              <a:rPr kumimoji="1" lang="en-US" altLang="ja-JP" sz="2200" b="1" dirty="0"/>
              <a:t>(AF2)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6" name="テキスト ボックス 15">
            <a:extLst>
              <a:ext uri="{FF2B5EF4-FFF2-40B4-BE49-F238E27FC236}">
                <a16:creationId xmlns:a16="http://schemas.microsoft.com/office/drawing/2014/main" id="{B2D6DA29-1928-5A72-B1D5-8CB81216E2C3}"/>
              </a:ext>
            </a:extLst>
          </p:cNvPr>
          <p:cNvSpPr txBox="1"/>
          <p:nvPr/>
        </p:nvSpPr>
        <p:spPr>
          <a:xfrm>
            <a:off x="145893"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21" name="正方形/長方形 20">
            <a:extLst>
              <a:ext uri="{FF2B5EF4-FFF2-40B4-BE49-F238E27FC236}">
                <a16:creationId xmlns:a16="http://schemas.microsoft.com/office/drawing/2014/main" id="{B12BD1B6-1CE4-8D5D-DF0D-78A510983E16}"/>
              </a:ext>
            </a:extLst>
          </p:cNvPr>
          <p:cNvSpPr/>
          <p:nvPr/>
        </p:nvSpPr>
        <p:spPr>
          <a:xfrm>
            <a:off x="73893" y="55566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7" name="テキスト ボックス 26">
            <a:extLst>
              <a:ext uri="{FF2B5EF4-FFF2-40B4-BE49-F238E27FC236}">
                <a16:creationId xmlns:a16="http://schemas.microsoft.com/office/drawing/2014/main" id="{D0B7A004-BB37-7290-4CCB-11F601EF2CFE}"/>
              </a:ext>
            </a:extLst>
          </p:cNvPr>
          <p:cNvSpPr txBox="1"/>
          <p:nvPr/>
        </p:nvSpPr>
        <p:spPr>
          <a:xfrm>
            <a:off x="93679" y="865706"/>
            <a:ext cx="5252639" cy="523220"/>
          </a:xfrm>
          <a:prstGeom prst="rect">
            <a:avLst/>
          </a:prstGeom>
          <a:noFill/>
        </p:spPr>
        <p:txBody>
          <a:bodyPr wrap="square" rtlCol="0">
            <a:spAutoFit/>
          </a:bodyPr>
          <a:lstStyle/>
          <a:p>
            <a:r>
              <a:rPr kumimoji="1" lang="en-US" altLang="ja-JP" sz="1400" dirty="0">
                <a:solidFill>
                  <a:schemeClr val="tx1">
                    <a:lumMod val="95000"/>
                    <a:lumOff val="5000"/>
                  </a:schemeClr>
                </a:solidFill>
              </a:rPr>
              <a:t>2020</a:t>
            </a:r>
            <a:r>
              <a:rPr kumimoji="1" lang="ja-JP" altLang="en-US" sz="1400" dirty="0">
                <a:solidFill>
                  <a:schemeClr val="tx1">
                    <a:lumMod val="95000"/>
                    <a:lumOff val="5000"/>
                  </a:schemeClr>
                </a:solidFill>
              </a:rPr>
              <a:t>年に</a:t>
            </a:r>
            <a:r>
              <a:rPr kumimoji="1" lang="en-US" altLang="ja-JP" sz="1400" dirty="0">
                <a:solidFill>
                  <a:schemeClr val="tx1">
                    <a:lumMod val="95000"/>
                    <a:lumOff val="5000"/>
                  </a:schemeClr>
                </a:solidFill>
              </a:rPr>
              <a:t>DeepMind</a:t>
            </a:r>
            <a:r>
              <a:rPr kumimoji="1" lang="ja-JP" altLang="en-US" sz="1400" dirty="0">
                <a:solidFill>
                  <a:schemeClr val="tx1">
                    <a:lumMod val="95000"/>
                    <a:lumOff val="5000"/>
                  </a:schemeClr>
                </a:solidFill>
              </a:rPr>
              <a:t>が発表した</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タンパク質のアミノ酸配列から</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立体構造を予測するモデル</a:t>
            </a:r>
            <a:endParaRPr kumimoji="1" lang="en-US" altLang="ja-JP" sz="1400" dirty="0">
              <a:solidFill>
                <a:schemeClr val="tx1">
                  <a:lumMod val="95000"/>
                  <a:lumOff val="5000"/>
                </a:schemeClr>
              </a:solidFill>
            </a:endParaRPr>
          </a:p>
        </p:txBody>
      </p:sp>
      <p:sp>
        <p:nvSpPr>
          <p:cNvPr id="29" name="テキスト ボックス 28">
            <a:extLst>
              <a:ext uri="{FF2B5EF4-FFF2-40B4-BE49-F238E27FC236}">
                <a16:creationId xmlns:a16="http://schemas.microsoft.com/office/drawing/2014/main" id="{3AC2FD3C-7312-935F-F95D-F352802851D0}"/>
              </a:ext>
            </a:extLst>
          </p:cNvPr>
          <p:cNvSpPr txBox="1"/>
          <p:nvPr/>
        </p:nvSpPr>
        <p:spPr>
          <a:xfrm>
            <a:off x="143439" y="2030591"/>
            <a:ext cx="1341336"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モデル構造</a:t>
            </a:r>
            <a:endParaRPr kumimoji="1" lang="ja-JP" altLang="en-US" sz="1600" dirty="0">
              <a:solidFill>
                <a:srgbClr val="3965B5"/>
              </a:solidFill>
            </a:endParaRPr>
          </a:p>
        </p:txBody>
      </p:sp>
      <p:sp>
        <p:nvSpPr>
          <p:cNvPr id="30" name="正方形/長方形 29">
            <a:extLst>
              <a:ext uri="{FF2B5EF4-FFF2-40B4-BE49-F238E27FC236}">
                <a16:creationId xmlns:a16="http://schemas.microsoft.com/office/drawing/2014/main" id="{E32DAF91-5089-735C-908D-DA7D3FC1C844}"/>
              </a:ext>
            </a:extLst>
          </p:cNvPr>
          <p:cNvSpPr/>
          <p:nvPr/>
        </p:nvSpPr>
        <p:spPr>
          <a:xfrm>
            <a:off x="71438" y="2046868"/>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42" name="図 41" descr="ダイアグラム&#10;&#10;自動的に生成された説明">
            <a:extLst>
              <a:ext uri="{FF2B5EF4-FFF2-40B4-BE49-F238E27FC236}">
                <a16:creationId xmlns:a16="http://schemas.microsoft.com/office/drawing/2014/main" id="{4238302C-06B3-2807-39B4-006CF815E8C9}"/>
              </a:ext>
            </a:extLst>
          </p:cNvPr>
          <p:cNvPicPr>
            <a:picLocks noChangeAspect="1"/>
          </p:cNvPicPr>
          <p:nvPr/>
        </p:nvPicPr>
        <p:blipFill rotWithShape="1">
          <a:blip r:embed="rId3">
            <a:extLst>
              <a:ext uri="{28A0092B-C50C-407E-A947-70E740481C1C}">
                <a14:useLocalDpi xmlns:a14="http://schemas.microsoft.com/office/drawing/2010/main" val="0"/>
              </a:ext>
            </a:extLst>
          </a:blip>
          <a:srcRect r="75115" b="52283"/>
          <a:stretch/>
        </p:blipFill>
        <p:spPr>
          <a:xfrm>
            <a:off x="5511072" y="499858"/>
            <a:ext cx="1344837" cy="1648912"/>
          </a:xfrm>
          <a:prstGeom prst="rect">
            <a:avLst/>
          </a:prstGeom>
        </p:spPr>
      </p:pic>
      <p:pic>
        <p:nvPicPr>
          <p:cNvPr id="46" name="図 45" descr="グラフ&#10;&#10;自動的に生成された説明">
            <a:extLst>
              <a:ext uri="{FF2B5EF4-FFF2-40B4-BE49-F238E27FC236}">
                <a16:creationId xmlns:a16="http://schemas.microsoft.com/office/drawing/2014/main" id="{991D363D-5032-8B6A-8B5D-6F0CAA6EFAA5}"/>
              </a:ext>
            </a:extLst>
          </p:cNvPr>
          <p:cNvPicPr>
            <a:picLocks noChangeAspect="1"/>
          </p:cNvPicPr>
          <p:nvPr/>
        </p:nvPicPr>
        <p:blipFill rotWithShape="1">
          <a:blip r:embed="rId4">
            <a:extLst>
              <a:ext uri="{28A0092B-C50C-407E-A947-70E740481C1C}">
                <a14:useLocalDpi xmlns:a14="http://schemas.microsoft.com/office/drawing/2010/main" val="0"/>
              </a:ext>
            </a:extLst>
          </a:blip>
          <a:srcRect r="43479" b="59439"/>
          <a:stretch/>
        </p:blipFill>
        <p:spPr>
          <a:xfrm>
            <a:off x="6919770" y="499858"/>
            <a:ext cx="2154407" cy="1455244"/>
          </a:xfrm>
          <a:prstGeom prst="rect">
            <a:avLst/>
          </a:prstGeom>
        </p:spPr>
      </p:pic>
      <p:sp>
        <p:nvSpPr>
          <p:cNvPr id="47" name="テキスト ボックス 46">
            <a:extLst>
              <a:ext uri="{FF2B5EF4-FFF2-40B4-BE49-F238E27FC236}">
                <a16:creationId xmlns:a16="http://schemas.microsoft.com/office/drawing/2014/main" id="{BBEC854C-377E-8A2B-B0E0-75671142A1FF}"/>
              </a:ext>
            </a:extLst>
          </p:cNvPr>
          <p:cNvSpPr txBox="1"/>
          <p:nvPr/>
        </p:nvSpPr>
        <p:spPr>
          <a:xfrm>
            <a:off x="5605068" y="2068250"/>
            <a:ext cx="1343596" cy="233975"/>
          </a:xfrm>
          <a:prstGeom prst="rect">
            <a:avLst/>
          </a:prstGeom>
          <a:noFill/>
        </p:spPr>
        <p:txBody>
          <a:bodyPr wrap="square" rtlCol="0">
            <a:spAutoFit/>
          </a:bodyPr>
          <a:lstStyle/>
          <a:p>
            <a:pPr algn="r">
              <a:lnSpc>
                <a:spcPct val="150000"/>
              </a:lnSpc>
            </a:pPr>
            <a:r>
              <a:rPr kumimoji="1" lang="en-US" altLang="ja-JP" sz="700" dirty="0">
                <a:solidFill>
                  <a:schemeClr val="tx1">
                    <a:lumMod val="95000"/>
                    <a:lumOff val="5000"/>
                  </a:schemeClr>
                </a:solidFill>
              </a:rPr>
              <a:t>Jumper et al., </a:t>
            </a:r>
            <a:r>
              <a:rPr kumimoji="1" lang="en-US" altLang="ja-JP" sz="700" i="1" dirty="0">
                <a:solidFill>
                  <a:schemeClr val="tx1">
                    <a:lumMod val="95000"/>
                    <a:lumOff val="5000"/>
                  </a:schemeClr>
                </a:solidFill>
              </a:rPr>
              <a:t>Nature</a:t>
            </a:r>
            <a:r>
              <a:rPr kumimoji="1" lang="en-US" altLang="ja-JP" sz="700" dirty="0">
                <a:solidFill>
                  <a:schemeClr val="tx1">
                    <a:lumMod val="95000"/>
                    <a:lumOff val="5000"/>
                  </a:schemeClr>
                </a:solidFill>
              </a:rPr>
              <a:t>, 2021</a:t>
            </a:r>
          </a:p>
        </p:txBody>
      </p:sp>
      <p:sp>
        <p:nvSpPr>
          <p:cNvPr id="48" name="テキスト ボックス 47">
            <a:extLst>
              <a:ext uri="{FF2B5EF4-FFF2-40B4-BE49-F238E27FC236}">
                <a16:creationId xmlns:a16="http://schemas.microsoft.com/office/drawing/2014/main" id="{FB9EAC67-4D05-43F5-EC54-A72970AB4E37}"/>
              </a:ext>
            </a:extLst>
          </p:cNvPr>
          <p:cNvSpPr txBox="1"/>
          <p:nvPr/>
        </p:nvSpPr>
        <p:spPr>
          <a:xfrm>
            <a:off x="7729490" y="1900604"/>
            <a:ext cx="1343596" cy="233975"/>
          </a:xfrm>
          <a:prstGeom prst="rect">
            <a:avLst/>
          </a:prstGeom>
          <a:noFill/>
        </p:spPr>
        <p:txBody>
          <a:bodyPr wrap="square" rtlCol="0">
            <a:spAutoFit/>
          </a:bodyPr>
          <a:lstStyle/>
          <a:p>
            <a:pPr algn="r">
              <a:lnSpc>
                <a:spcPct val="150000"/>
              </a:lnSpc>
            </a:pPr>
            <a:r>
              <a:rPr kumimoji="1" lang="en-US" altLang="ja-JP" sz="700" dirty="0">
                <a:solidFill>
                  <a:schemeClr val="tx1">
                    <a:lumMod val="95000"/>
                    <a:lumOff val="5000"/>
                  </a:schemeClr>
                </a:solidFill>
              </a:rPr>
              <a:t>Pereira et al., </a:t>
            </a:r>
            <a:r>
              <a:rPr kumimoji="1" lang="en-US" altLang="ja-JP" sz="700" i="1" dirty="0">
                <a:solidFill>
                  <a:schemeClr val="tx1">
                    <a:lumMod val="95000"/>
                    <a:lumOff val="5000"/>
                  </a:schemeClr>
                </a:solidFill>
              </a:rPr>
              <a:t>Proteins</a:t>
            </a:r>
            <a:r>
              <a:rPr kumimoji="1" lang="en-US" altLang="ja-JP" sz="700" dirty="0">
                <a:solidFill>
                  <a:schemeClr val="tx1">
                    <a:lumMod val="95000"/>
                    <a:lumOff val="5000"/>
                  </a:schemeClr>
                </a:solidFill>
              </a:rPr>
              <a:t>, 2021</a:t>
            </a:r>
          </a:p>
        </p:txBody>
      </p:sp>
      <p:pic>
        <p:nvPicPr>
          <p:cNvPr id="9" name="図 8" descr="ダイアグラム&#10;&#10;自動的に生成された説明">
            <a:extLst>
              <a:ext uri="{FF2B5EF4-FFF2-40B4-BE49-F238E27FC236}">
                <a16:creationId xmlns:a16="http://schemas.microsoft.com/office/drawing/2014/main" id="{91341769-F8B8-1A49-B2DF-2C149CBB601F}"/>
              </a:ext>
            </a:extLst>
          </p:cNvPr>
          <p:cNvPicPr>
            <a:picLocks noChangeAspect="1"/>
          </p:cNvPicPr>
          <p:nvPr/>
        </p:nvPicPr>
        <p:blipFill rotWithShape="1">
          <a:blip r:embed="rId3">
            <a:extLst>
              <a:ext uri="{28A0092B-C50C-407E-A947-70E740481C1C}">
                <a14:useLocalDpi xmlns:a14="http://schemas.microsoft.com/office/drawing/2010/main" val="0"/>
              </a:ext>
            </a:extLst>
          </a:blip>
          <a:srcRect t="47349"/>
          <a:stretch/>
        </p:blipFill>
        <p:spPr>
          <a:xfrm>
            <a:off x="612261" y="3113465"/>
            <a:ext cx="7991475" cy="2690411"/>
          </a:xfrm>
          <a:prstGeom prst="rect">
            <a:avLst/>
          </a:prstGeom>
        </p:spPr>
      </p:pic>
      <p:sp>
        <p:nvSpPr>
          <p:cNvPr id="12" name="テキスト ボックス 11">
            <a:extLst>
              <a:ext uri="{FF2B5EF4-FFF2-40B4-BE49-F238E27FC236}">
                <a16:creationId xmlns:a16="http://schemas.microsoft.com/office/drawing/2014/main" id="{FBBCD160-50BE-8179-764A-F5C6A434C9E1}"/>
              </a:ext>
            </a:extLst>
          </p:cNvPr>
          <p:cNvSpPr txBox="1"/>
          <p:nvPr/>
        </p:nvSpPr>
        <p:spPr>
          <a:xfrm>
            <a:off x="69823" y="1734061"/>
            <a:ext cx="5348494" cy="312807"/>
          </a:xfrm>
          <a:prstGeom prst="rect">
            <a:avLst/>
          </a:prstGeom>
          <a:noFill/>
        </p:spPr>
        <p:txBody>
          <a:bodyPr wrap="square" rtlCol="0">
            <a:spAutoFit/>
          </a:bodyPr>
          <a:lstStyle/>
          <a:p>
            <a:r>
              <a:rPr kumimoji="1" lang="en-US" altLang="ja-JP" sz="1400" dirty="0">
                <a:solidFill>
                  <a:schemeClr val="tx1">
                    <a:lumMod val="95000"/>
                    <a:lumOff val="5000"/>
                  </a:schemeClr>
                </a:solidFill>
              </a:rPr>
              <a:t>CASP14(2020) </a:t>
            </a:r>
            <a:r>
              <a:rPr kumimoji="1" lang="ja-JP" altLang="en-US" sz="1400" dirty="0">
                <a:solidFill>
                  <a:schemeClr val="tx1">
                    <a:lumMod val="95000"/>
                    <a:lumOff val="5000"/>
                  </a:schemeClr>
                </a:solidFill>
              </a:rPr>
              <a:t>で他モデルを大きく上回る性能を示した。</a:t>
            </a:r>
            <a:endParaRPr kumimoji="1" lang="en-US" altLang="ja-JP" sz="1400" dirty="0">
              <a:solidFill>
                <a:schemeClr val="tx1">
                  <a:lumMod val="95000"/>
                  <a:lumOff val="5000"/>
                </a:schemeClr>
              </a:solidFill>
            </a:endParaRPr>
          </a:p>
        </p:txBody>
      </p:sp>
      <p:sp>
        <p:nvSpPr>
          <p:cNvPr id="14" name="テキスト ボックス 13">
            <a:extLst>
              <a:ext uri="{FF2B5EF4-FFF2-40B4-BE49-F238E27FC236}">
                <a16:creationId xmlns:a16="http://schemas.microsoft.com/office/drawing/2014/main" id="{E9C90445-9504-000A-8D20-E275D0BB7651}"/>
              </a:ext>
            </a:extLst>
          </p:cNvPr>
          <p:cNvSpPr txBox="1"/>
          <p:nvPr/>
        </p:nvSpPr>
        <p:spPr>
          <a:xfrm>
            <a:off x="85725" y="1407605"/>
            <a:ext cx="4572000" cy="307777"/>
          </a:xfrm>
          <a:prstGeom prst="rect">
            <a:avLst/>
          </a:prstGeom>
          <a:noFill/>
        </p:spPr>
        <p:txBody>
          <a:bodyPr wrap="square">
            <a:spAutoFit/>
          </a:bodyPr>
          <a:lstStyle/>
          <a:p>
            <a:r>
              <a:rPr kumimoji="1" lang="en-US" altLang="ja-JP" sz="1400" dirty="0">
                <a:solidFill>
                  <a:schemeClr val="tx1">
                    <a:lumMod val="95000"/>
                    <a:lumOff val="5000"/>
                  </a:schemeClr>
                </a:solidFill>
              </a:rPr>
              <a:t>2018</a:t>
            </a:r>
            <a:r>
              <a:rPr kumimoji="1" lang="ja-JP" altLang="en-US" sz="1400" dirty="0">
                <a:solidFill>
                  <a:schemeClr val="tx1">
                    <a:lumMod val="95000"/>
                    <a:lumOff val="5000"/>
                  </a:schemeClr>
                </a:solidFill>
              </a:rPr>
              <a:t>年に発表された</a:t>
            </a:r>
            <a:r>
              <a:rPr kumimoji="1" lang="en-US" altLang="ja-JP" sz="1400" dirty="0">
                <a:solidFill>
                  <a:schemeClr val="tx1">
                    <a:lumMod val="95000"/>
                    <a:lumOff val="5000"/>
                  </a:schemeClr>
                </a:solidFill>
              </a:rPr>
              <a:t>AlphaFold</a:t>
            </a:r>
            <a:r>
              <a:rPr kumimoji="1" lang="ja-JP" altLang="en-US" sz="1400" dirty="0">
                <a:solidFill>
                  <a:schemeClr val="tx1">
                    <a:lumMod val="95000"/>
                    <a:lumOff val="5000"/>
                  </a:schemeClr>
                </a:solidFill>
              </a:rPr>
              <a:t>とは構造が全く異なる。</a:t>
            </a:r>
          </a:p>
        </p:txBody>
      </p:sp>
      <p:sp>
        <p:nvSpPr>
          <p:cNvPr id="3" name="テキスト ボックス 2">
            <a:extLst>
              <a:ext uri="{FF2B5EF4-FFF2-40B4-BE49-F238E27FC236}">
                <a16:creationId xmlns:a16="http://schemas.microsoft.com/office/drawing/2014/main" id="{D2FCBD2D-EBE7-99C0-DAB6-A00B9873F9A2}"/>
              </a:ext>
            </a:extLst>
          </p:cNvPr>
          <p:cNvSpPr txBox="1"/>
          <p:nvPr/>
        </p:nvSpPr>
        <p:spPr>
          <a:xfrm>
            <a:off x="7800404" y="5770662"/>
            <a:ext cx="1343596" cy="233975"/>
          </a:xfrm>
          <a:prstGeom prst="rect">
            <a:avLst/>
          </a:prstGeom>
          <a:noFill/>
        </p:spPr>
        <p:txBody>
          <a:bodyPr wrap="square" rtlCol="0">
            <a:spAutoFit/>
          </a:bodyPr>
          <a:lstStyle/>
          <a:p>
            <a:pPr algn="r">
              <a:lnSpc>
                <a:spcPct val="150000"/>
              </a:lnSpc>
            </a:pPr>
            <a:r>
              <a:rPr kumimoji="1" lang="en-US" altLang="ja-JP" sz="700" dirty="0">
                <a:solidFill>
                  <a:schemeClr val="tx1">
                    <a:lumMod val="95000"/>
                    <a:lumOff val="5000"/>
                  </a:schemeClr>
                </a:solidFill>
              </a:rPr>
              <a:t>Jumper et al., </a:t>
            </a:r>
            <a:r>
              <a:rPr kumimoji="1" lang="en-US" altLang="ja-JP" sz="700" i="1" dirty="0">
                <a:solidFill>
                  <a:schemeClr val="tx1">
                    <a:lumMod val="95000"/>
                    <a:lumOff val="5000"/>
                  </a:schemeClr>
                </a:solidFill>
              </a:rPr>
              <a:t>Nature</a:t>
            </a:r>
            <a:r>
              <a:rPr kumimoji="1" lang="en-US" altLang="ja-JP" sz="700" dirty="0">
                <a:solidFill>
                  <a:schemeClr val="tx1">
                    <a:lumMod val="95000"/>
                    <a:lumOff val="5000"/>
                  </a:schemeClr>
                </a:solidFill>
              </a:rPr>
              <a:t>, 2021</a:t>
            </a:r>
          </a:p>
        </p:txBody>
      </p:sp>
      <p:sp>
        <p:nvSpPr>
          <p:cNvPr id="6" name="二等辺三角形 5">
            <a:extLst>
              <a:ext uri="{FF2B5EF4-FFF2-40B4-BE49-F238E27FC236}">
                <a16:creationId xmlns:a16="http://schemas.microsoft.com/office/drawing/2014/main" id="{4362C46B-4A18-7278-E879-C087DBD4C343}"/>
              </a:ext>
            </a:extLst>
          </p:cNvPr>
          <p:cNvSpPr/>
          <p:nvPr/>
        </p:nvSpPr>
        <p:spPr>
          <a:xfrm flipV="1">
            <a:off x="1860684" y="2924189"/>
            <a:ext cx="339591" cy="481575"/>
          </a:xfrm>
          <a:prstGeom prst="triangle">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a:extLst>
              <a:ext uri="{FF2B5EF4-FFF2-40B4-BE49-F238E27FC236}">
                <a16:creationId xmlns:a16="http://schemas.microsoft.com/office/drawing/2014/main" id="{A84018DD-BD91-D5EE-BB8D-E413D754328C}"/>
              </a:ext>
            </a:extLst>
          </p:cNvPr>
          <p:cNvSpPr/>
          <p:nvPr/>
        </p:nvSpPr>
        <p:spPr>
          <a:xfrm>
            <a:off x="850794" y="4222093"/>
            <a:ext cx="280125" cy="1303106"/>
          </a:xfrm>
          <a:prstGeom prst="triangle">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a:extLst>
              <a:ext uri="{FF2B5EF4-FFF2-40B4-BE49-F238E27FC236}">
                <a16:creationId xmlns:a16="http://schemas.microsoft.com/office/drawing/2014/main" id="{0B2CA716-EE81-32B0-7B4F-B753F3D6F360}"/>
              </a:ext>
            </a:extLst>
          </p:cNvPr>
          <p:cNvSpPr/>
          <p:nvPr/>
        </p:nvSpPr>
        <p:spPr>
          <a:xfrm rot="2609197">
            <a:off x="4066316" y="4110251"/>
            <a:ext cx="280125" cy="2512094"/>
          </a:xfrm>
          <a:prstGeom prst="triangle">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a:extLst>
              <a:ext uri="{FF2B5EF4-FFF2-40B4-BE49-F238E27FC236}">
                <a16:creationId xmlns:a16="http://schemas.microsoft.com/office/drawing/2014/main" id="{5BC5800A-6E66-E3D4-310B-656F0F54A526}"/>
              </a:ext>
            </a:extLst>
          </p:cNvPr>
          <p:cNvSpPr/>
          <p:nvPr/>
        </p:nvSpPr>
        <p:spPr>
          <a:xfrm rot="21358433">
            <a:off x="6994105" y="4250551"/>
            <a:ext cx="280125" cy="1857968"/>
          </a:xfrm>
          <a:prstGeom prst="triangle">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4132D814-8DEC-BE3E-CFB5-E09B297D32F1}"/>
              </a:ext>
            </a:extLst>
          </p:cNvPr>
          <p:cNvSpPr/>
          <p:nvPr/>
        </p:nvSpPr>
        <p:spPr>
          <a:xfrm>
            <a:off x="265910" y="2410759"/>
            <a:ext cx="4965325" cy="623020"/>
          </a:xfrm>
          <a:prstGeom prst="rect">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他生物種のゲノムから</a:t>
            </a:r>
            <a:r>
              <a:rPr kumimoji="1" lang="ja-JP" altLang="en-US" sz="1400" u="sng" dirty="0">
                <a:solidFill>
                  <a:sysClr val="windowText" lastClr="000000"/>
                </a:solidFill>
              </a:rPr>
              <a:t>類似配列</a:t>
            </a:r>
            <a:r>
              <a:rPr kumimoji="1" lang="en-US" altLang="ja-JP" sz="1400" u="sng" dirty="0">
                <a:solidFill>
                  <a:sysClr val="windowText" lastClr="000000"/>
                </a:solidFill>
              </a:rPr>
              <a:t>(MSA)</a:t>
            </a:r>
            <a:r>
              <a:rPr kumimoji="1" lang="ja-JP" altLang="en-US" sz="1400" dirty="0">
                <a:solidFill>
                  <a:sysClr val="windowText" lastClr="000000"/>
                </a:solidFill>
              </a:rPr>
              <a:t>を検索して入力に追加</a:t>
            </a:r>
            <a:endParaRPr kumimoji="1" lang="en-US" altLang="ja-JP" sz="1400" dirty="0">
              <a:solidFill>
                <a:sysClr val="windowText" lastClr="000000"/>
              </a:solidFill>
            </a:endParaRPr>
          </a:p>
          <a:p>
            <a:pPr algn="ctr"/>
            <a:r>
              <a:rPr kumimoji="1" lang="ja-JP" altLang="en-US" sz="1400" dirty="0">
                <a:solidFill>
                  <a:sysClr val="windowText" lastClr="000000"/>
                </a:solidFill>
              </a:rPr>
              <a:t>→ 進化的に保存された</a:t>
            </a:r>
            <a:r>
              <a:rPr kumimoji="1" lang="en-US" altLang="ja-JP" sz="1400" dirty="0">
                <a:solidFill>
                  <a:sysClr val="windowText" lastClr="000000"/>
                </a:solidFill>
              </a:rPr>
              <a:t>, </a:t>
            </a:r>
            <a:r>
              <a:rPr kumimoji="1" lang="ja-JP" altLang="en-US" sz="1400" dirty="0">
                <a:solidFill>
                  <a:sysClr val="windowText" lastClr="000000"/>
                </a:solidFill>
              </a:rPr>
              <a:t>構造上重要な領域を考慮</a:t>
            </a:r>
            <a:endParaRPr kumimoji="1" lang="en-US" altLang="ja-JP" sz="1400" dirty="0">
              <a:solidFill>
                <a:sysClr val="windowText" lastClr="000000"/>
              </a:solidFill>
            </a:endParaRPr>
          </a:p>
        </p:txBody>
      </p:sp>
      <p:sp>
        <p:nvSpPr>
          <p:cNvPr id="7" name="正方形/長方形 6">
            <a:extLst>
              <a:ext uri="{FF2B5EF4-FFF2-40B4-BE49-F238E27FC236}">
                <a16:creationId xmlns:a16="http://schemas.microsoft.com/office/drawing/2014/main" id="{B228D22B-77C8-DC6E-3D14-477D73E46190}"/>
              </a:ext>
            </a:extLst>
          </p:cNvPr>
          <p:cNvSpPr/>
          <p:nvPr/>
        </p:nvSpPr>
        <p:spPr>
          <a:xfrm>
            <a:off x="237335" y="5355993"/>
            <a:ext cx="1787169" cy="414669"/>
          </a:xfrm>
          <a:prstGeom prst="rect">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アミノ酸配列を入力</a:t>
            </a:r>
            <a:endParaRPr kumimoji="1" lang="en-US" altLang="ja-JP" sz="1400" dirty="0">
              <a:solidFill>
                <a:sysClr val="windowText" lastClr="000000"/>
              </a:solidFill>
            </a:endParaRPr>
          </a:p>
        </p:txBody>
      </p:sp>
      <p:sp>
        <p:nvSpPr>
          <p:cNvPr id="15" name="正方形/長方形 14">
            <a:extLst>
              <a:ext uri="{FF2B5EF4-FFF2-40B4-BE49-F238E27FC236}">
                <a16:creationId xmlns:a16="http://schemas.microsoft.com/office/drawing/2014/main" id="{F80E6C2B-7C5E-7CCF-F2A2-37EE961612BF}"/>
              </a:ext>
            </a:extLst>
          </p:cNvPr>
          <p:cNvSpPr/>
          <p:nvPr/>
        </p:nvSpPr>
        <p:spPr>
          <a:xfrm>
            <a:off x="683601" y="5992262"/>
            <a:ext cx="3376247" cy="623020"/>
          </a:xfrm>
          <a:prstGeom prst="rect">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① </a:t>
            </a:r>
            <a:r>
              <a:rPr kumimoji="1" lang="en-US" altLang="ja-JP" sz="1400" u="sng" dirty="0">
                <a:solidFill>
                  <a:sysClr val="windowText" lastClr="000000"/>
                </a:solidFill>
              </a:rPr>
              <a:t>MSA</a:t>
            </a:r>
            <a:r>
              <a:rPr kumimoji="1" lang="ja-JP" altLang="en-US" sz="1400" u="sng" dirty="0">
                <a:solidFill>
                  <a:sysClr val="windowText" lastClr="000000"/>
                </a:solidFill>
              </a:rPr>
              <a:t>表現</a:t>
            </a:r>
            <a:r>
              <a:rPr kumimoji="1" lang="ja-JP" altLang="en-US" sz="1400" dirty="0">
                <a:solidFill>
                  <a:sysClr val="windowText" lastClr="000000"/>
                </a:solidFill>
              </a:rPr>
              <a:t>と</a:t>
            </a:r>
            <a:r>
              <a:rPr kumimoji="1" lang="ja-JP" altLang="en-US" sz="1400" u="sng" dirty="0">
                <a:solidFill>
                  <a:sysClr val="windowText" lastClr="000000"/>
                </a:solidFill>
              </a:rPr>
              <a:t>残基ペア表現</a:t>
            </a:r>
            <a:r>
              <a:rPr kumimoji="1" lang="ja-JP" altLang="en-US" sz="1400" dirty="0">
                <a:solidFill>
                  <a:sysClr val="windowText" lastClr="000000"/>
                </a:solidFill>
              </a:rPr>
              <a:t>を処理する</a:t>
            </a:r>
            <a:endParaRPr kumimoji="1" lang="en-US" altLang="ja-JP" sz="1400" dirty="0">
              <a:solidFill>
                <a:sysClr val="windowText" lastClr="000000"/>
              </a:solidFill>
            </a:endParaRPr>
          </a:p>
          <a:p>
            <a:pPr algn="ctr"/>
            <a:r>
              <a:rPr kumimoji="1" lang="en-US" altLang="ja-JP" sz="1400" dirty="0" err="1">
                <a:solidFill>
                  <a:sysClr val="windowText" lastClr="000000"/>
                </a:solidFill>
              </a:rPr>
              <a:t>Evoformer</a:t>
            </a:r>
            <a:endParaRPr kumimoji="1" lang="en-US" altLang="ja-JP" sz="1400" dirty="0">
              <a:solidFill>
                <a:sysClr val="windowText" lastClr="000000"/>
              </a:solidFill>
            </a:endParaRPr>
          </a:p>
        </p:txBody>
      </p:sp>
      <p:sp>
        <p:nvSpPr>
          <p:cNvPr id="18" name="正方形/長方形 17">
            <a:extLst>
              <a:ext uri="{FF2B5EF4-FFF2-40B4-BE49-F238E27FC236}">
                <a16:creationId xmlns:a16="http://schemas.microsoft.com/office/drawing/2014/main" id="{59FC79F4-41F6-318A-A664-DAD5E467BF15}"/>
              </a:ext>
            </a:extLst>
          </p:cNvPr>
          <p:cNvSpPr/>
          <p:nvPr/>
        </p:nvSpPr>
        <p:spPr>
          <a:xfrm>
            <a:off x="4393084" y="5993151"/>
            <a:ext cx="4560416" cy="623020"/>
          </a:xfrm>
          <a:prstGeom prst="rect">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② </a:t>
            </a:r>
            <a:r>
              <a:rPr kumimoji="1" lang="en-US" altLang="ja-JP" sz="1400" dirty="0" err="1">
                <a:solidFill>
                  <a:sysClr val="windowText" lastClr="000000"/>
                </a:solidFill>
              </a:rPr>
              <a:t>Evoformer</a:t>
            </a:r>
            <a:r>
              <a:rPr kumimoji="1" lang="ja-JP" altLang="en-US" sz="1400" dirty="0">
                <a:solidFill>
                  <a:sysClr val="windowText" lastClr="000000"/>
                </a:solidFill>
              </a:rPr>
              <a:t>の表現から</a:t>
            </a:r>
            <a:r>
              <a:rPr kumimoji="1" lang="ja-JP" altLang="en-US" sz="1400" u="sng" dirty="0">
                <a:solidFill>
                  <a:sysClr val="windowText" lastClr="000000"/>
                </a:solidFill>
              </a:rPr>
              <a:t>残基の座標・方向を予測</a:t>
            </a:r>
            <a:r>
              <a:rPr kumimoji="1" lang="ja-JP" altLang="en-US" sz="1400" dirty="0">
                <a:solidFill>
                  <a:sysClr val="windowText" lastClr="000000"/>
                </a:solidFill>
              </a:rPr>
              <a:t>する</a:t>
            </a:r>
            <a:endParaRPr kumimoji="1" lang="en-US" altLang="ja-JP" sz="1400" dirty="0">
              <a:solidFill>
                <a:sysClr val="windowText" lastClr="000000"/>
              </a:solidFill>
            </a:endParaRPr>
          </a:p>
          <a:p>
            <a:pPr algn="ctr"/>
            <a:r>
              <a:rPr kumimoji="1" lang="en-US" altLang="ja-JP" sz="1400" dirty="0">
                <a:solidFill>
                  <a:sysClr val="windowText" lastClr="000000"/>
                </a:solidFill>
              </a:rPr>
              <a:t>Structure module</a:t>
            </a:r>
          </a:p>
        </p:txBody>
      </p:sp>
    </p:spTree>
    <p:extLst>
      <p:ext uri="{BB962C8B-B14F-4D97-AF65-F5344CB8AC3E}">
        <p14:creationId xmlns:p14="http://schemas.microsoft.com/office/powerpoint/2010/main" val="558343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90C41-BE02-1525-DE95-2D0FC844AD42}"/>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2BC10C36-3C31-4AF2-B562-EA365A29A644}"/>
              </a:ext>
            </a:extLst>
          </p:cNvPr>
          <p:cNvSpPr/>
          <p:nvPr/>
        </p:nvSpPr>
        <p:spPr>
          <a:xfrm>
            <a:off x="0" y="0"/>
            <a:ext cx="9144000" cy="459664"/>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AF2</a:t>
            </a:r>
            <a:r>
              <a:rPr kumimoji="1" lang="ja-JP" altLang="en-US" sz="2200" b="1" dirty="0"/>
              <a:t>の詳細</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テキスト ボックス 1">
            <a:extLst>
              <a:ext uri="{FF2B5EF4-FFF2-40B4-BE49-F238E27FC236}">
                <a16:creationId xmlns:a16="http://schemas.microsoft.com/office/drawing/2014/main" id="{6867BB3E-53F4-CF3F-4D7B-78C8D431AB71}"/>
              </a:ext>
            </a:extLst>
          </p:cNvPr>
          <p:cNvSpPr txBox="1"/>
          <p:nvPr/>
        </p:nvSpPr>
        <p:spPr>
          <a:xfrm>
            <a:off x="143438" y="519777"/>
            <a:ext cx="3285561" cy="369332"/>
          </a:xfrm>
          <a:prstGeom prst="rect">
            <a:avLst/>
          </a:prstGeom>
          <a:noFill/>
        </p:spPr>
        <p:txBody>
          <a:bodyPr wrap="square" rtlCol="0">
            <a:spAutoFit/>
          </a:bodyPr>
          <a:lstStyle/>
          <a:p>
            <a:r>
              <a:rPr kumimoji="1" lang="en-US" altLang="ja-JP" dirty="0" err="1">
                <a:solidFill>
                  <a:schemeClr val="tx1">
                    <a:lumMod val="85000"/>
                    <a:lumOff val="15000"/>
                  </a:schemeClr>
                </a:solidFill>
              </a:rPr>
              <a:t>Evoformer</a:t>
            </a:r>
            <a:endParaRPr kumimoji="1" lang="ja-JP" altLang="en-US" dirty="0">
              <a:solidFill>
                <a:srgbClr val="3965B5"/>
              </a:solidFill>
            </a:endParaRPr>
          </a:p>
        </p:txBody>
      </p:sp>
      <p:sp>
        <p:nvSpPr>
          <p:cNvPr id="3" name="正方形/長方形 2">
            <a:extLst>
              <a:ext uri="{FF2B5EF4-FFF2-40B4-BE49-F238E27FC236}">
                <a16:creationId xmlns:a16="http://schemas.microsoft.com/office/drawing/2014/main" id="{7AD7C29C-BBF3-A050-CCC1-4CF52ACCEF5C}"/>
              </a:ext>
            </a:extLst>
          </p:cNvPr>
          <p:cNvSpPr/>
          <p:nvPr/>
        </p:nvSpPr>
        <p:spPr>
          <a:xfrm>
            <a:off x="71438" y="55144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5" name="テキスト ボックス 4">
            <a:extLst>
              <a:ext uri="{FF2B5EF4-FFF2-40B4-BE49-F238E27FC236}">
                <a16:creationId xmlns:a16="http://schemas.microsoft.com/office/drawing/2014/main" id="{C910661F-DA07-CC20-54B4-614332F435E1}"/>
              </a:ext>
            </a:extLst>
          </p:cNvPr>
          <p:cNvSpPr txBox="1"/>
          <p:nvPr/>
        </p:nvSpPr>
        <p:spPr>
          <a:xfrm>
            <a:off x="143438" y="4236396"/>
            <a:ext cx="3285561" cy="369332"/>
          </a:xfrm>
          <a:prstGeom prst="rect">
            <a:avLst/>
          </a:prstGeom>
          <a:noFill/>
        </p:spPr>
        <p:txBody>
          <a:bodyPr wrap="square" rtlCol="0">
            <a:spAutoFit/>
          </a:bodyPr>
          <a:lstStyle/>
          <a:p>
            <a:r>
              <a:rPr kumimoji="1" lang="en-US" altLang="ja-JP" dirty="0">
                <a:solidFill>
                  <a:schemeClr val="tx1">
                    <a:lumMod val="85000"/>
                    <a:lumOff val="15000"/>
                  </a:schemeClr>
                </a:solidFill>
              </a:rPr>
              <a:t>Structure module</a:t>
            </a:r>
            <a:endParaRPr kumimoji="1" lang="ja-JP" altLang="en-US" dirty="0">
              <a:solidFill>
                <a:srgbClr val="3965B5"/>
              </a:solidFill>
            </a:endParaRPr>
          </a:p>
        </p:txBody>
      </p:sp>
      <p:sp>
        <p:nvSpPr>
          <p:cNvPr id="6" name="正方形/長方形 5">
            <a:extLst>
              <a:ext uri="{FF2B5EF4-FFF2-40B4-BE49-F238E27FC236}">
                <a16:creationId xmlns:a16="http://schemas.microsoft.com/office/drawing/2014/main" id="{81A3A88E-1D63-C2EA-06F8-2D2B3C36893E}"/>
              </a:ext>
            </a:extLst>
          </p:cNvPr>
          <p:cNvSpPr/>
          <p:nvPr/>
        </p:nvSpPr>
        <p:spPr>
          <a:xfrm>
            <a:off x="71438" y="4268062"/>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10" name="Picture 2" descr="Fig. 3">
            <a:extLst>
              <a:ext uri="{FF2B5EF4-FFF2-40B4-BE49-F238E27FC236}">
                <a16:creationId xmlns:a16="http://schemas.microsoft.com/office/drawing/2014/main" id="{4C0AB312-A876-4465-67B0-D1587B414E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834"/>
          <a:stretch/>
        </p:blipFill>
        <p:spPr bwMode="auto">
          <a:xfrm>
            <a:off x="80965" y="928173"/>
            <a:ext cx="7755863" cy="20434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ig. 3">
            <a:extLst>
              <a:ext uri="{FF2B5EF4-FFF2-40B4-BE49-F238E27FC236}">
                <a16:creationId xmlns:a16="http://schemas.microsoft.com/office/drawing/2014/main" id="{06A4A3BF-BB05-D573-2C15-4FA76DDDE4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224" t="37465" b="40243"/>
          <a:stretch/>
        </p:blipFill>
        <p:spPr bwMode="auto">
          <a:xfrm>
            <a:off x="4742888" y="2961363"/>
            <a:ext cx="4334437" cy="11911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ig. 3">
            <a:extLst>
              <a:ext uri="{FF2B5EF4-FFF2-40B4-BE49-F238E27FC236}">
                <a16:creationId xmlns:a16="http://schemas.microsoft.com/office/drawing/2014/main" id="{BF39014D-AB3A-B675-B5A7-C126269F38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631" r="50428"/>
          <a:stretch/>
        </p:blipFill>
        <p:spPr bwMode="auto">
          <a:xfrm>
            <a:off x="80964" y="4591656"/>
            <a:ext cx="3643312" cy="2222897"/>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3163D249-6E6C-A9C7-E911-EF128726E923}"/>
              </a:ext>
            </a:extLst>
          </p:cNvPr>
          <p:cNvSpPr txBox="1"/>
          <p:nvPr/>
        </p:nvSpPr>
        <p:spPr>
          <a:xfrm>
            <a:off x="80964" y="3041385"/>
            <a:ext cx="4596544" cy="307777"/>
          </a:xfrm>
          <a:prstGeom prst="rect">
            <a:avLst/>
          </a:prstGeom>
          <a:solidFill>
            <a:srgbClr val="DAE3F3"/>
          </a:solidFill>
        </p:spPr>
        <p:txBody>
          <a:bodyPr wrap="square" rtlCol="0">
            <a:spAutoFit/>
          </a:bodyPr>
          <a:lstStyle/>
          <a:p>
            <a:r>
              <a:rPr kumimoji="1" lang="en-US" altLang="ja-JP" sz="1400" dirty="0">
                <a:solidFill>
                  <a:schemeClr val="tx1">
                    <a:lumMod val="95000"/>
                    <a:lumOff val="5000"/>
                  </a:schemeClr>
                </a:solidFill>
              </a:rPr>
              <a:t>MSA</a:t>
            </a:r>
            <a:r>
              <a:rPr kumimoji="1" lang="ja-JP" altLang="en-US" sz="1400" dirty="0">
                <a:solidFill>
                  <a:schemeClr val="tx1">
                    <a:lumMod val="95000"/>
                    <a:lumOff val="5000"/>
                  </a:schemeClr>
                </a:solidFill>
              </a:rPr>
              <a:t>表現</a:t>
            </a:r>
            <a:r>
              <a:rPr kumimoji="1" lang="en-US" altLang="ja-JP" sz="1400" dirty="0">
                <a:solidFill>
                  <a:schemeClr val="tx1">
                    <a:lumMod val="95000"/>
                    <a:lumOff val="5000"/>
                  </a:schemeClr>
                </a:solidFill>
              </a:rPr>
              <a:t>: </a:t>
            </a:r>
            <a:r>
              <a:rPr kumimoji="1" lang="en-US" altLang="ja-JP" sz="1400" u="sng" dirty="0">
                <a:solidFill>
                  <a:schemeClr val="tx1">
                    <a:lumMod val="95000"/>
                    <a:lumOff val="5000"/>
                  </a:schemeClr>
                </a:solidFill>
              </a:rPr>
              <a:t>MSA</a:t>
            </a:r>
            <a:r>
              <a:rPr kumimoji="1" lang="ja-JP" altLang="en-US" sz="1400" u="sng" dirty="0">
                <a:solidFill>
                  <a:schemeClr val="tx1">
                    <a:lumMod val="95000"/>
                    <a:lumOff val="5000"/>
                  </a:schemeClr>
                </a:solidFill>
              </a:rPr>
              <a:t>方向</a:t>
            </a:r>
            <a:r>
              <a:rPr kumimoji="1" lang="ja-JP" altLang="en-US" sz="1400" dirty="0">
                <a:solidFill>
                  <a:schemeClr val="tx1">
                    <a:lumMod val="95000"/>
                    <a:lumOff val="5000"/>
                  </a:schemeClr>
                </a:solidFill>
              </a:rPr>
              <a:t>と</a:t>
            </a:r>
            <a:r>
              <a:rPr kumimoji="1" lang="ja-JP" altLang="en-US" sz="1400" u="sng" dirty="0">
                <a:solidFill>
                  <a:schemeClr val="tx1">
                    <a:lumMod val="95000"/>
                    <a:lumOff val="5000"/>
                  </a:schemeClr>
                </a:solidFill>
              </a:rPr>
              <a:t>残基数方向</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attention</a:t>
            </a:r>
            <a:r>
              <a:rPr kumimoji="1" lang="ja-JP" altLang="en-US" sz="1400" dirty="0">
                <a:solidFill>
                  <a:schemeClr val="tx1">
                    <a:lumMod val="95000"/>
                    <a:lumOff val="5000"/>
                  </a:schemeClr>
                </a:solidFill>
              </a:rPr>
              <a:t>により更新</a:t>
            </a:r>
            <a:endParaRPr kumimoji="1" lang="en-US" altLang="ja-JP" sz="1400" dirty="0">
              <a:solidFill>
                <a:schemeClr val="tx1">
                  <a:lumMod val="95000"/>
                  <a:lumOff val="5000"/>
                </a:schemeClr>
              </a:solidFill>
            </a:endParaRPr>
          </a:p>
        </p:txBody>
      </p:sp>
      <p:sp>
        <p:nvSpPr>
          <p:cNvPr id="14" name="テキスト ボックス 13">
            <a:extLst>
              <a:ext uri="{FF2B5EF4-FFF2-40B4-BE49-F238E27FC236}">
                <a16:creationId xmlns:a16="http://schemas.microsoft.com/office/drawing/2014/main" id="{5C78F036-6303-BFC2-880A-EC7D5AB48342}"/>
              </a:ext>
            </a:extLst>
          </p:cNvPr>
          <p:cNvSpPr txBox="1"/>
          <p:nvPr/>
        </p:nvSpPr>
        <p:spPr>
          <a:xfrm>
            <a:off x="80964" y="3534594"/>
            <a:ext cx="4596544" cy="523220"/>
          </a:xfrm>
          <a:prstGeom prst="rect">
            <a:avLst/>
          </a:prstGeom>
          <a:solidFill>
            <a:srgbClr val="DAE3F3"/>
          </a:solidFill>
        </p:spPr>
        <p:txBody>
          <a:bodyPr wrap="square" rtlCol="0">
            <a:spAutoFit/>
          </a:bodyPr>
          <a:lstStyle/>
          <a:p>
            <a:r>
              <a:rPr kumimoji="1" lang="ja-JP" altLang="en-US" sz="1400" dirty="0">
                <a:solidFill>
                  <a:schemeClr val="tx1">
                    <a:lumMod val="95000"/>
                    <a:lumOff val="5000"/>
                  </a:schemeClr>
                </a:solidFill>
              </a:rPr>
              <a:t> ペア表現</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全ての</a:t>
            </a:r>
            <a:r>
              <a:rPr kumimoji="1" lang="en-US" altLang="ja-JP" sz="1400" dirty="0">
                <a:solidFill>
                  <a:schemeClr val="tx1">
                    <a:lumMod val="95000"/>
                    <a:lumOff val="5000"/>
                  </a:schemeClr>
                </a:solidFill>
              </a:rPr>
              <a:t>3</a:t>
            </a:r>
            <a:r>
              <a:rPr kumimoji="1" lang="ja-JP" altLang="en-US" sz="1400" dirty="0">
                <a:solidFill>
                  <a:schemeClr val="tx1">
                    <a:lumMod val="95000"/>
                    <a:lumOff val="5000"/>
                  </a:schemeClr>
                </a:solidFill>
              </a:rPr>
              <a:t>点の組み合わせについて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三角形の</a:t>
            </a:r>
            <a:endParaRPr kumimoji="1" lang="en-US" altLang="ja-JP" sz="1400" dirty="0">
              <a:solidFill>
                <a:schemeClr val="tx1">
                  <a:lumMod val="95000"/>
                  <a:lumOff val="5000"/>
                </a:schemeClr>
              </a:solidFill>
            </a:endParaRPr>
          </a:p>
          <a:p>
            <a:r>
              <a:rPr kumimoji="1" lang="en-US" altLang="ja-JP" sz="1400" dirty="0">
                <a:solidFill>
                  <a:schemeClr val="tx1">
                    <a:lumMod val="95000"/>
                    <a:lumOff val="5000"/>
                  </a:schemeClr>
                </a:solidFill>
              </a:rPr>
              <a:t>                 1</a:t>
            </a:r>
            <a:r>
              <a:rPr kumimoji="1" lang="ja-JP" altLang="en-US" sz="1400" dirty="0">
                <a:solidFill>
                  <a:schemeClr val="tx1">
                    <a:lumMod val="95000"/>
                    <a:lumOff val="5000"/>
                  </a:schemeClr>
                </a:solidFill>
              </a:rPr>
              <a:t>辺の表現を残り</a:t>
            </a:r>
            <a:r>
              <a:rPr kumimoji="1" lang="en-US" altLang="ja-JP" sz="1400" dirty="0">
                <a:solidFill>
                  <a:schemeClr val="tx1">
                    <a:lumMod val="95000"/>
                    <a:lumOff val="5000"/>
                  </a:schemeClr>
                </a:solidFill>
              </a:rPr>
              <a:t>2</a:t>
            </a:r>
            <a:r>
              <a:rPr kumimoji="1" lang="ja-JP" altLang="en-US" sz="1400" dirty="0">
                <a:solidFill>
                  <a:schemeClr val="tx1">
                    <a:lumMod val="95000"/>
                    <a:lumOff val="5000"/>
                  </a:schemeClr>
                </a:solidFill>
              </a:rPr>
              <a:t>辺の表現から更新</a:t>
            </a:r>
            <a:endParaRPr kumimoji="1" lang="en-US" altLang="ja-JP" sz="1400" dirty="0">
              <a:solidFill>
                <a:schemeClr val="tx1">
                  <a:lumMod val="95000"/>
                  <a:lumOff val="5000"/>
                </a:schemeClr>
              </a:solidFill>
            </a:endParaRPr>
          </a:p>
        </p:txBody>
      </p:sp>
      <p:sp>
        <p:nvSpPr>
          <p:cNvPr id="15" name="テキスト ボックス 14">
            <a:extLst>
              <a:ext uri="{FF2B5EF4-FFF2-40B4-BE49-F238E27FC236}">
                <a16:creationId xmlns:a16="http://schemas.microsoft.com/office/drawing/2014/main" id="{64A36729-9586-4F6E-B540-93F2E0B97A15}"/>
              </a:ext>
            </a:extLst>
          </p:cNvPr>
          <p:cNvSpPr txBox="1"/>
          <p:nvPr/>
        </p:nvSpPr>
        <p:spPr>
          <a:xfrm>
            <a:off x="4144757" y="4956821"/>
            <a:ext cx="4410075" cy="523220"/>
          </a:xfrm>
          <a:prstGeom prst="rect">
            <a:avLst/>
          </a:prstGeom>
          <a:solidFill>
            <a:schemeClr val="accent1">
              <a:lumMod val="20000"/>
              <a:lumOff val="80000"/>
            </a:schemeClr>
          </a:solidFill>
        </p:spPr>
        <p:txBody>
          <a:bodyPr wrap="square" rtlCol="0">
            <a:spAutoFit/>
          </a:bodyPr>
          <a:lstStyle/>
          <a:p>
            <a:r>
              <a:rPr kumimoji="1" lang="en-US" altLang="ja-JP" sz="1400" dirty="0">
                <a:solidFill>
                  <a:schemeClr val="tx1">
                    <a:lumMod val="95000"/>
                    <a:lumOff val="5000"/>
                  </a:schemeClr>
                </a:solidFill>
              </a:rPr>
              <a:t>MSA</a:t>
            </a:r>
            <a:r>
              <a:rPr kumimoji="1" lang="ja-JP" altLang="en-US" sz="1400" dirty="0">
                <a:solidFill>
                  <a:schemeClr val="tx1">
                    <a:lumMod val="95000"/>
                    <a:lumOff val="5000"/>
                  </a:schemeClr>
                </a:solidFill>
              </a:rPr>
              <a:t>表現の元の配列に対応する部分とペア表現から</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各残基の位置と姿勢を直接出力</a:t>
            </a:r>
            <a:endParaRPr kumimoji="1" lang="en-US" altLang="ja-JP" sz="1400" dirty="0">
              <a:solidFill>
                <a:schemeClr val="tx1">
                  <a:lumMod val="95000"/>
                  <a:lumOff val="5000"/>
                </a:schemeClr>
              </a:solidFill>
            </a:endParaRPr>
          </a:p>
        </p:txBody>
      </p:sp>
      <p:sp>
        <p:nvSpPr>
          <p:cNvPr id="17" name="テキスト ボックス 16">
            <a:extLst>
              <a:ext uri="{FF2B5EF4-FFF2-40B4-BE49-F238E27FC236}">
                <a16:creationId xmlns:a16="http://schemas.microsoft.com/office/drawing/2014/main" id="{592A0F2C-892D-C043-AE14-BD8C5260C15B}"/>
              </a:ext>
            </a:extLst>
          </p:cNvPr>
          <p:cNvSpPr txBox="1"/>
          <p:nvPr/>
        </p:nvSpPr>
        <p:spPr>
          <a:xfrm>
            <a:off x="4144757" y="5761119"/>
            <a:ext cx="4410075" cy="523220"/>
          </a:xfrm>
          <a:prstGeom prst="rect">
            <a:avLst/>
          </a:prstGeom>
          <a:solidFill>
            <a:schemeClr val="accent1">
              <a:lumMod val="20000"/>
              <a:lumOff val="80000"/>
            </a:schemeClr>
          </a:solidFill>
        </p:spPr>
        <p:txBody>
          <a:bodyPr wrap="square" rtlCol="0">
            <a:spAutoFit/>
          </a:bodyPr>
          <a:lstStyle/>
          <a:p>
            <a:r>
              <a:rPr kumimoji="1" lang="ja-JP" altLang="en-US" sz="1400" dirty="0">
                <a:solidFill>
                  <a:schemeClr val="tx1">
                    <a:lumMod val="95000"/>
                    <a:lumOff val="5000"/>
                  </a:schemeClr>
                </a:solidFill>
              </a:rPr>
              <a:t>各層の出力を次の層への入力としつつ</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正解とのロスを最小化する </a:t>
            </a:r>
            <a:r>
              <a:rPr kumimoji="1" lang="en-US" altLang="ja-JP" sz="1400" dirty="0">
                <a:solidFill>
                  <a:schemeClr val="tx1">
                    <a:lumMod val="95000"/>
                    <a:lumOff val="5000"/>
                  </a:schemeClr>
                </a:solidFill>
              </a:rPr>
              <a:t>(recycling)</a:t>
            </a:r>
          </a:p>
        </p:txBody>
      </p:sp>
      <p:sp>
        <p:nvSpPr>
          <p:cNvPr id="18" name="テキスト ボックス 17">
            <a:extLst>
              <a:ext uri="{FF2B5EF4-FFF2-40B4-BE49-F238E27FC236}">
                <a16:creationId xmlns:a16="http://schemas.microsoft.com/office/drawing/2014/main" id="{CD47E221-2F80-7685-999B-B7B156708FCC}"/>
              </a:ext>
            </a:extLst>
          </p:cNvPr>
          <p:cNvSpPr txBox="1"/>
          <p:nvPr/>
        </p:nvSpPr>
        <p:spPr>
          <a:xfrm>
            <a:off x="4338120" y="6284339"/>
            <a:ext cx="3479658" cy="307777"/>
          </a:xfrm>
          <a:prstGeom prst="rect">
            <a:avLst/>
          </a:prstGeom>
          <a:noFill/>
        </p:spPr>
        <p:txBody>
          <a:bodyPr wrap="square" rtlCol="0">
            <a:spAutoFit/>
          </a:bodyPr>
          <a:lstStyle/>
          <a:p>
            <a:r>
              <a:rPr kumimoji="1" lang="ja-JP" altLang="en-US" sz="1400" dirty="0">
                <a:solidFill>
                  <a:schemeClr val="tx1">
                    <a:lumMod val="95000"/>
                    <a:lumOff val="5000"/>
                  </a:schemeClr>
                </a:solidFill>
              </a:rPr>
              <a:t>この時点で</a:t>
            </a:r>
            <a:r>
              <a:rPr kumimoji="1" lang="en-US" altLang="ja-JP" sz="1400" dirty="0">
                <a:solidFill>
                  <a:schemeClr val="tx1">
                    <a:lumMod val="95000"/>
                    <a:lumOff val="5000"/>
                  </a:schemeClr>
                </a:solidFill>
              </a:rPr>
              <a:t>diffusion model</a:t>
            </a:r>
            <a:r>
              <a:rPr kumimoji="1" lang="ja-JP" altLang="en-US" sz="1400" dirty="0">
                <a:solidFill>
                  <a:schemeClr val="tx1">
                    <a:lumMod val="95000"/>
                    <a:lumOff val="5000"/>
                  </a:schemeClr>
                </a:solidFill>
              </a:rPr>
              <a:t>に近い</a:t>
            </a:r>
            <a:r>
              <a:rPr kumimoji="1" lang="en-US" altLang="ja-JP" sz="1400" dirty="0">
                <a:solidFill>
                  <a:schemeClr val="tx1">
                    <a:lumMod val="95000"/>
                    <a:lumOff val="5000"/>
                  </a:schemeClr>
                </a:solidFill>
              </a:rPr>
              <a:t>?</a:t>
            </a:r>
          </a:p>
        </p:txBody>
      </p:sp>
    </p:spTree>
    <p:extLst>
      <p:ext uri="{BB962C8B-B14F-4D97-AF65-F5344CB8AC3E}">
        <p14:creationId xmlns:p14="http://schemas.microsoft.com/office/powerpoint/2010/main" val="2732863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84354-F9A7-4D83-F402-C674E305551F}"/>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AEE4E971-E923-DC07-87C6-F5A04BB258CF}"/>
              </a:ext>
            </a:extLst>
          </p:cNvPr>
          <p:cNvSpPr/>
          <p:nvPr/>
        </p:nvSpPr>
        <p:spPr>
          <a:xfrm>
            <a:off x="0" y="0"/>
            <a:ext cx="9144000" cy="459664"/>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Diffusion model</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4583A94E-31C5-63C1-A1AB-5315AC857AE2}"/>
              </a:ext>
            </a:extLst>
          </p:cNvPr>
          <p:cNvSpPr txBox="1"/>
          <p:nvPr/>
        </p:nvSpPr>
        <p:spPr>
          <a:xfrm>
            <a:off x="84154" y="913331"/>
            <a:ext cx="8307371" cy="307777"/>
          </a:xfrm>
          <a:prstGeom prst="rect">
            <a:avLst/>
          </a:prstGeom>
          <a:noFill/>
        </p:spPr>
        <p:txBody>
          <a:bodyPr wrap="square" rtlCol="0">
            <a:spAutoFit/>
          </a:bodyPr>
          <a:lstStyle/>
          <a:p>
            <a:r>
              <a:rPr kumimoji="1" lang="ja-JP" altLang="en-US" sz="1400" dirty="0">
                <a:solidFill>
                  <a:schemeClr val="tx1">
                    <a:lumMod val="95000"/>
                    <a:lumOff val="5000"/>
                  </a:schemeClr>
                </a:solidFill>
              </a:rPr>
              <a:t>学習データをもとに</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それと類似したデータを生成する深層学習フレームワーク</a:t>
            </a:r>
            <a:endParaRPr kumimoji="1" lang="en-US" altLang="ja-JP" sz="1400" dirty="0">
              <a:solidFill>
                <a:schemeClr val="tx1">
                  <a:lumMod val="95000"/>
                  <a:lumOff val="5000"/>
                </a:schemeClr>
              </a:solidFill>
            </a:endParaRPr>
          </a:p>
        </p:txBody>
      </p:sp>
      <p:sp>
        <p:nvSpPr>
          <p:cNvPr id="8" name="テキスト ボックス 7">
            <a:extLst>
              <a:ext uri="{FF2B5EF4-FFF2-40B4-BE49-F238E27FC236}">
                <a16:creationId xmlns:a16="http://schemas.microsoft.com/office/drawing/2014/main" id="{77C22652-296B-F898-DEF9-752BEB4B7D3D}"/>
              </a:ext>
            </a:extLst>
          </p:cNvPr>
          <p:cNvSpPr txBox="1"/>
          <p:nvPr/>
        </p:nvSpPr>
        <p:spPr>
          <a:xfrm>
            <a:off x="145893"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9" name="正方形/長方形 8">
            <a:extLst>
              <a:ext uri="{FF2B5EF4-FFF2-40B4-BE49-F238E27FC236}">
                <a16:creationId xmlns:a16="http://schemas.microsoft.com/office/drawing/2014/main" id="{E717C849-1763-93A3-1E33-6C8BC07311AF}"/>
              </a:ext>
            </a:extLst>
          </p:cNvPr>
          <p:cNvSpPr/>
          <p:nvPr/>
        </p:nvSpPr>
        <p:spPr>
          <a:xfrm>
            <a:off x="73893" y="55566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 name="テキスト ボックス 1">
            <a:extLst>
              <a:ext uri="{FF2B5EF4-FFF2-40B4-BE49-F238E27FC236}">
                <a16:creationId xmlns:a16="http://schemas.microsoft.com/office/drawing/2014/main" id="{5B971596-B103-38D8-C90E-F78D1210064A}"/>
              </a:ext>
            </a:extLst>
          </p:cNvPr>
          <p:cNvSpPr txBox="1"/>
          <p:nvPr/>
        </p:nvSpPr>
        <p:spPr>
          <a:xfrm>
            <a:off x="145893" y="127277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学習方法</a:t>
            </a:r>
            <a:endParaRPr kumimoji="1" lang="ja-JP" altLang="en-US" sz="1600" dirty="0">
              <a:solidFill>
                <a:srgbClr val="3965B5"/>
              </a:solidFill>
            </a:endParaRPr>
          </a:p>
        </p:txBody>
      </p:sp>
      <p:sp>
        <p:nvSpPr>
          <p:cNvPr id="3" name="正方形/長方形 2">
            <a:extLst>
              <a:ext uri="{FF2B5EF4-FFF2-40B4-BE49-F238E27FC236}">
                <a16:creationId xmlns:a16="http://schemas.microsoft.com/office/drawing/2014/main" id="{79BFA789-9674-19D2-2A25-C6B9EB045B23}"/>
              </a:ext>
            </a:extLst>
          </p:cNvPr>
          <p:cNvSpPr/>
          <p:nvPr/>
        </p:nvSpPr>
        <p:spPr>
          <a:xfrm>
            <a:off x="73893" y="128905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1026" name="Picture 2" descr="Refer to caption">
            <a:extLst>
              <a:ext uri="{FF2B5EF4-FFF2-40B4-BE49-F238E27FC236}">
                <a16:creationId xmlns:a16="http://schemas.microsoft.com/office/drawing/2014/main" id="{2B437913-0192-003E-6BCF-421D518D4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49" y="2068884"/>
            <a:ext cx="8094101" cy="118228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DE72C4F-0A43-1950-D0E3-07CFFD5D6978}"/>
              </a:ext>
            </a:extLst>
          </p:cNvPr>
          <p:cNvSpPr txBox="1"/>
          <p:nvPr/>
        </p:nvSpPr>
        <p:spPr>
          <a:xfrm>
            <a:off x="3838317" y="1727162"/>
            <a:ext cx="1467363"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例</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画像の場合</a:t>
            </a:r>
            <a:endParaRPr kumimoji="1" lang="en-US" altLang="ja-JP" sz="1400" dirty="0">
              <a:solidFill>
                <a:schemeClr val="tx1">
                  <a:lumMod val="95000"/>
                  <a:lumOff val="5000"/>
                </a:schemeClr>
              </a:solidFill>
            </a:endParaRPr>
          </a:p>
        </p:txBody>
      </p:sp>
      <p:sp>
        <p:nvSpPr>
          <p:cNvPr id="6" name="テキスト ボックス 5">
            <a:extLst>
              <a:ext uri="{FF2B5EF4-FFF2-40B4-BE49-F238E27FC236}">
                <a16:creationId xmlns:a16="http://schemas.microsoft.com/office/drawing/2014/main" id="{5C1D441F-5384-1563-4442-8E5186F5B479}"/>
              </a:ext>
            </a:extLst>
          </p:cNvPr>
          <p:cNvSpPr txBox="1"/>
          <p:nvPr/>
        </p:nvSpPr>
        <p:spPr>
          <a:xfrm>
            <a:off x="145893" y="3661016"/>
            <a:ext cx="7588407" cy="307777"/>
          </a:xfrm>
          <a:prstGeom prst="rect">
            <a:avLst/>
          </a:prstGeom>
          <a:noFill/>
        </p:spPr>
        <p:txBody>
          <a:bodyPr wrap="square" rtlCol="0">
            <a:spAutoFit/>
          </a:bodyPr>
          <a:lstStyle/>
          <a:p>
            <a:r>
              <a:rPr kumimoji="1" lang="en-US" altLang="ja-JP" sz="1400" dirty="0">
                <a:solidFill>
                  <a:schemeClr val="tx1">
                    <a:lumMod val="95000"/>
                    <a:lumOff val="5000"/>
                  </a:schemeClr>
                </a:solidFill>
              </a:rPr>
              <a:t>1.</a:t>
            </a:r>
            <a:r>
              <a:rPr kumimoji="1" lang="ja-JP" altLang="en-US" sz="1400" dirty="0">
                <a:solidFill>
                  <a:schemeClr val="tx1">
                    <a:lumMod val="95000"/>
                    <a:lumOff val="5000"/>
                  </a:schemeClr>
                </a:solidFill>
              </a:rPr>
              <a:t> 学習データについて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徐々に</a:t>
            </a:r>
            <a:r>
              <a:rPr kumimoji="1" lang="ja-JP" altLang="en-US" sz="1400" u="sng" dirty="0">
                <a:solidFill>
                  <a:schemeClr val="tx1">
                    <a:lumMod val="95000"/>
                    <a:lumOff val="5000"/>
                  </a:schemeClr>
                </a:solidFill>
              </a:rPr>
              <a:t>ノイズを加えたデータを作成</a:t>
            </a:r>
            <a:endParaRPr kumimoji="1" lang="en-US" altLang="ja-JP" sz="1400" u="sng" dirty="0">
              <a:solidFill>
                <a:schemeClr val="tx1">
                  <a:lumMod val="95000"/>
                  <a:lumOff val="5000"/>
                </a:schemeClr>
              </a:solidFill>
            </a:endParaRPr>
          </a:p>
        </p:txBody>
      </p:sp>
      <p:sp>
        <p:nvSpPr>
          <p:cNvPr id="10" name="テキスト ボックス 9">
            <a:extLst>
              <a:ext uri="{FF2B5EF4-FFF2-40B4-BE49-F238E27FC236}">
                <a16:creationId xmlns:a16="http://schemas.microsoft.com/office/drawing/2014/main" id="{1B123E8D-BE4F-9100-9858-525EA6C39E31}"/>
              </a:ext>
            </a:extLst>
          </p:cNvPr>
          <p:cNvSpPr txBox="1"/>
          <p:nvPr/>
        </p:nvSpPr>
        <p:spPr>
          <a:xfrm>
            <a:off x="145893" y="4002737"/>
            <a:ext cx="7588407" cy="307777"/>
          </a:xfrm>
          <a:prstGeom prst="rect">
            <a:avLst/>
          </a:prstGeom>
          <a:noFill/>
        </p:spPr>
        <p:txBody>
          <a:bodyPr wrap="square" rtlCol="0">
            <a:spAutoFit/>
          </a:bodyPr>
          <a:lstStyle/>
          <a:p>
            <a:r>
              <a:rPr kumimoji="1" lang="en-US" altLang="ja-JP" sz="1400" dirty="0">
                <a:solidFill>
                  <a:schemeClr val="tx1">
                    <a:lumMod val="95000"/>
                    <a:lumOff val="5000"/>
                  </a:schemeClr>
                </a:solidFill>
              </a:rPr>
              <a:t>2. </a:t>
            </a:r>
            <a:r>
              <a:rPr kumimoji="1" lang="ja-JP" altLang="en-US" sz="1400" dirty="0">
                <a:solidFill>
                  <a:schemeClr val="tx1">
                    <a:lumMod val="95000"/>
                    <a:lumOff val="5000"/>
                  </a:schemeClr>
                </a:solidFill>
              </a:rPr>
              <a:t>各段階について</a:t>
            </a:r>
            <a:r>
              <a:rPr kumimoji="1" lang="ja-JP" altLang="en-US" sz="1400" u="sng" dirty="0">
                <a:solidFill>
                  <a:schemeClr val="tx1">
                    <a:lumMod val="95000"/>
                    <a:lumOff val="5000"/>
                  </a:schemeClr>
                </a:solidFill>
              </a:rPr>
              <a:t>ノイズを除去</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つまり</a:t>
            </a:r>
            <a:r>
              <a:rPr kumimoji="1" lang="en-US" altLang="ja-JP" sz="1400" dirty="0">
                <a:solidFill>
                  <a:schemeClr val="tx1">
                    <a:lumMod val="95000"/>
                    <a:lumOff val="5000"/>
                  </a:schemeClr>
                </a:solidFill>
              </a:rPr>
              <a:t>1</a:t>
            </a:r>
            <a:r>
              <a:rPr kumimoji="1" lang="ja-JP" altLang="en-US" sz="1400" dirty="0">
                <a:solidFill>
                  <a:schemeClr val="tx1">
                    <a:lumMod val="95000"/>
                    <a:lumOff val="5000"/>
                  </a:schemeClr>
                </a:solidFill>
              </a:rPr>
              <a:t>つ前の状態を予測するようモデルを学習</a:t>
            </a:r>
            <a:endParaRPr kumimoji="1" lang="en-US" altLang="ja-JP" sz="1400" dirty="0">
              <a:solidFill>
                <a:schemeClr val="tx1">
                  <a:lumMod val="95000"/>
                  <a:lumOff val="5000"/>
                </a:schemeClr>
              </a:solidFill>
            </a:endParaRPr>
          </a:p>
        </p:txBody>
      </p:sp>
      <p:sp>
        <p:nvSpPr>
          <p:cNvPr id="11" name="テキスト ボックス 10">
            <a:extLst>
              <a:ext uri="{FF2B5EF4-FFF2-40B4-BE49-F238E27FC236}">
                <a16:creationId xmlns:a16="http://schemas.microsoft.com/office/drawing/2014/main" id="{3319D62C-653C-8A6F-8C96-AC27341C8515}"/>
              </a:ext>
            </a:extLst>
          </p:cNvPr>
          <p:cNvSpPr txBox="1"/>
          <p:nvPr/>
        </p:nvSpPr>
        <p:spPr>
          <a:xfrm>
            <a:off x="145893" y="4344458"/>
            <a:ext cx="7588407" cy="307777"/>
          </a:xfrm>
          <a:prstGeom prst="rect">
            <a:avLst/>
          </a:prstGeom>
          <a:noFill/>
        </p:spPr>
        <p:txBody>
          <a:bodyPr wrap="square" rtlCol="0">
            <a:spAutoFit/>
          </a:bodyPr>
          <a:lstStyle/>
          <a:p>
            <a:r>
              <a:rPr kumimoji="1" lang="en-US" altLang="ja-JP" sz="1400" dirty="0">
                <a:solidFill>
                  <a:schemeClr val="tx1">
                    <a:lumMod val="95000"/>
                    <a:lumOff val="5000"/>
                  </a:schemeClr>
                </a:solidFill>
              </a:rPr>
              <a:t>3. </a:t>
            </a:r>
            <a:r>
              <a:rPr kumimoji="1" lang="ja-JP" altLang="en-US" sz="1400" dirty="0">
                <a:solidFill>
                  <a:schemeClr val="tx1">
                    <a:lumMod val="95000"/>
                    <a:lumOff val="5000"/>
                  </a:schemeClr>
                </a:solidFill>
              </a:rPr>
              <a:t>ランダムなノイズのみのデータを徐々にノイズ除去することで</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データを生成</a:t>
            </a:r>
            <a:endParaRPr kumimoji="1" lang="en-US" altLang="ja-JP" sz="1400" dirty="0">
              <a:solidFill>
                <a:schemeClr val="tx1">
                  <a:lumMod val="95000"/>
                  <a:lumOff val="5000"/>
                </a:schemeClr>
              </a:solidFill>
            </a:endParaRPr>
          </a:p>
        </p:txBody>
      </p:sp>
      <p:sp>
        <p:nvSpPr>
          <p:cNvPr id="12" name="テキスト ボックス 11">
            <a:extLst>
              <a:ext uri="{FF2B5EF4-FFF2-40B4-BE49-F238E27FC236}">
                <a16:creationId xmlns:a16="http://schemas.microsoft.com/office/drawing/2014/main" id="{525715E3-0208-C2B6-5262-9350C2E61EB5}"/>
              </a:ext>
            </a:extLst>
          </p:cNvPr>
          <p:cNvSpPr txBox="1"/>
          <p:nvPr/>
        </p:nvSpPr>
        <p:spPr>
          <a:xfrm>
            <a:off x="145893" y="4916621"/>
            <a:ext cx="8245632"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rgbClr val="3965B5"/>
                </a:solidFill>
              </a:rPr>
              <a:t>データについての情報</a:t>
            </a:r>
            <a:r>
              <a:rPr kumimoji="1" lang="ja-JP" altLang="en-US" sz="1400" dirty="0">
                <a:solidFill>
                  <a:schemeClr val="tx1">
                    <a:lumMod val="95000"/>
                    <a:lumOff val="5000"/>
                  </a:schemeClr>
                </a:solidFill>
              </a:rPr>
              <a:t>をノイズ除去時に与えることで</a:t>
            </a:r>
            <a:r>
              <a:rPr kumimoji="1" lang="en-US" altLang="ja-JP" sz="1400" dirty="0">
                <a:solidFill>
                  <a:schemeClr val="tx1">
                    <a:lumMod val="95000"/>
                    <a:lumOff val="5000"/>
                  </a:schemeClr>
                </a:solidFill>
              </a:rPr>
              <a:t>, </a:t>
            </a:r>
            <a:r>
              <a:rPr kumimoji="1" lang="ja-JP" altLang="en-US" sz="1400" dirty="0">
                <a:solidFill>
                  <a:srgbClr val="3965B5"/>
                </a:solidFill>
              </a:rPr>
              <a:t>条件付き生成</a:t>
            </a:r>
            <a:r>
              <a:rPr kumimoji="1" lang="ja-JP" altLang="en-US" sz="1400" dirty="0">
                <a:solidFill>
                  <a:schemeClr val="tx1">
                    <a:lumMod val="95000"/>
                    <a:lumOff val="5000"/>
                  </a:schemeClr>
                </a:solidFill>
              </a:rPr>
              <a:t>が可能になる。</a:t>
            </a:r>
            <a:endParaRPr kumimoji="1" lang="en-US" altLang="ja-JP" sz="1400" dirty="0">
              <a:solidFill>
                <a:schemeClr val="tx1">
                  <a:lumMod val="95000"/>
                  <a:lumOff val="5000"/>
                </a:schemeClr>
              </a:solidFill>
            </a:endParaRPr>
          </a:p>
        </p:txBody>
      </p:sp>
      <p:sp>
        <p:nvSpPr>
          <p:cNvPr id="13" name="テキスト ボックス 12">
            <a:extLst>
              <a:ext uri="{FF2B5EF4-FFF2-40B4-BE49-F238E27FC236}">
                <a16:creationId xmlns:a16="http://schemas.microsoft.com/office/drawing/2014/main" id="{7759B242-94E9-DAA0-19E4-23E60FF4F758}"/>
              </a:ext>
            </a:extLst>
          </p:cNvPr>
          <p:cNvSpPr txBox="1"/>
          <p:nvPr/>
        </p:nvSpPr>
        <p:spPr>
          <a:xfrm>
            <a:off x="1496499" y="5674357"/>
            <a:ext cx="6169182" cy="523220"/>
          </a:xfrm>
          <a:prstGeom prst="rect">
            <a:avLst/>
          </a:prstGeom>
          <a:noFill/>
        </p:spPr>
        <p:txBody>
          <a:bodyPr wrap="square" rtlCol="0">
            <a:spAutoFit/>
          </a:bodyPr>
          <a:lstStyle/>
          <a:p>
            <a:r>
              <a:rPr kumimoji="1" lang="en-US" altLang="ja-JP" sz="1400" dirty="0">
                <a:solidFill>
                  <a:schemeClr val="tx1">
                    <a:lumMod val="95000"/>
                    <a:lumOff val="5000"/>
                  </a:schemeClr>
                </a:solidFill>
              </a:rPr>
              <a:t>AF3</a:t>
            </a:r>
            <a:r>
              <a:rPr kumimoji="1" lang="ja-JP" altLang="en-US" sz="1400" dirty="0">
                <a:solidFill>
                  <a:schemeClr val="tx1">
                    <a:lumMod val="95000"/>
                    <a:lumOff val="5000"/>
                  </a:schemeClr>
                </a:solidFill>
              </a:rPr>
              <a:t>では</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アミノ酸配列等から</a:t>
            </a:r>
            <a:r>
              <a:rPr kumimoji="1" lang="ja-JP" altLang="en-US" sz="1400" u="sng" dirty="0">
                <a:solidFill>
                  <a:schemeClr val="tx1">
                    <a:lumMod val="95000"/>
                    <a:lumOff val="5000"/>
                  </a:schemeClr>
                </a:solidFill>
              </a:rPr>
              <a:t>抽出した特徴量</a:t>
            </a:r>
            <a:r>
              <a:rPr kumimoji="1" lang="ja-JP" altLang="en-US" sz="1400" dirty="0">
                <a:solidFill>
                  <a:schemeClr val="tx1">
                    <a:lumMod val="95000"/>
                    <a:lumOff val="5000"/>
                  </a:schemeClr>
                </a:solidFill>
              </a:rPr>
              <a:t>を条件として与えることで</a:t>
            </a:r>
            <a:r>
              <a:rPr kumimoji="1" lang="en-US" altLang="ja-JP" sz="1400" dirty="0">
                <a:solidFill>
                  <a:schemeClr val="tx1">
                    <a:lumMod val="95000"/>
                    <a:lumOff val="5000"/>
                  </a:schemeClr>
                </a:solidFill>
              </a:rPr>
              <a:t>, </a:t>
            </a:r>
            <a:r>
              <a:rPr kumimoji="1" lang="ja-JP" altLang="en-US" sz="1400" u="sng" dirty="0">
                <a:solidFill>
                  <a:schemeClr val="tx1">
                    <a:lumMod val="95000"/>
                    <a:lumOff val="5000"/>
                  </a:schemeClr>
                </a:solidFill>
              </a:rPr>
              <a:t>実質的に予測モデル</a:t>
            </a:r>
            <a:r>
              <a:rPr kumimoji="1" lang="ja-JP" altLang="en-US" sz="1400" dirty="0">
                <a:solidFill>
                  <a:schemeClr val="tx1">
                    <a:lumMod val="95000"/>
                    <a:lumOff val="5000"/>
                  </a:schemeClr>
                </a:solidFill>
              </a:rPr>
              <a:t>として使っている。</a:t>
            </a:r>
            <a:endParaRPr kumimoji="1" lang="en-US" altLang="ja-JP" sz="1400" dirty="0">
              <a:solidFill>
                <a:schemeClr val="tx1">
                  <a:lumMod val="95000"/>
                  <a:lumOff val="5000"/>
                </a:schemeClr>
              </a:solidFill>
            </a:endParaRPr>
          </a:p>
        </p:txBody>
      </p:sp>
      <p:sp>
        <p:nvSpPr>
          <p:cNvPr id="14" name="矢印: 下 13">
            <a:extLst>
              <a:ext uri="{FF2B5EF4-FFF2-40B4-BE49-F238E27FC236}">
                <a16:creationId xmlns:a16="http://schemas.microsoft.com/office/drawing/2014/main" id="{B57B947B-03D6-5542-599B-0591E71F3C68}"/>
              </a:ext>
            </a:extLst>
          </p:cNvPr>
          <p:cNvSpPr/>
          <p:nvPr/>
        </p:nvSpPr>
        <p:spPr>
          <a:xfrm>
            <a:off x="4157042" y="5258974"/>
            <a:ext cx="829914" cy="338554"/>
          </a:xfrm>
          <a:prstGeom prst="downArrow">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37748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10E0-EEED-2AF7-0BF3-4A57408634CB}"/>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989339AD-A4B9-AC6C-98D1-38E16B08E2E8}"/>
              </a:ext>
            </a:extLst>
          </p:cNvPr>
          <p:cNvSpPr/>
          <p:nvPr/>
        </p:nvSpPr>
        <p:spPr>
          <a:xfrm>
            <a:off x="0" y="0"/>
            <a:ext cx="9144000" cy="459664"/>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t>
            </a:r>
            <a:r>
              <a:rPr kumimoji="1" lang="en-US" altLang="ja-JP" sz="2200" b="1" dirty="0" err="1"/>
              <a:t>RoseTTAFold</a:t>
            </a:r>
            <a:r>
              <a:rPr kumimoji="1" lang="en-US" altLang="ja-JP" sz="2200" b="1" dirty="0"/>
              <a:t> All-Atom (RFAA)</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テキスト ボックス 1">
            <a:extLst>
              <a:ext uri="{FF2B5EF4-FFF2-40B4-BE49-F238E27FC236}">
                <a16:creationId xmlns:a16="http://schemas.microsoft.com/office/drawing/2014/main" id="{547E1B76-0577-D753-D5B4-BDBE83E8ECA3}"/>
              </a:ext>
            </a:extLst>
          </p:cNvPr>
          <p:cNvSpPr txBox="1"/>
          <p:nvPr/>
        </p:nvSpPr>
        <p:spPr>
          <a:xfrm>
            <a:off x="145893"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6" name="正方形/長方形 5">
            <a:extLst>
              <a:ext uri="{FF2B5EF4-FFF2-40B4-BE49-F238E27FC236}">
                <a16:creationId xmlns:a16="http://schemas.microsoft.com/office/drawing/2014/main" id="{2926B206-FD4D-2C5D-C76F-D1D582C5E4BB}"/>
              </a:ext>
            </a:extLst>
          </p:cNvPr>
          <p:cNvSpPr/>
          <p:nvPr/>
        </p:nvSpPr>
        <p:spPr>
          <a:xfrm>
            <a:off x="73893" y="55566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7" name="テキスト ボックス 6">
            <a:extLst>
              <a:ext uri="{FF2B5EF4-FFF2-40B4-BE49-F238E27FC236}">
                <a16:creationId xmlns:a16="http://schemas.microsoft.com/office/drawing/2014/main" id="{C0B0DCF9-6D59-B44D-A0AA-D85703394850}"/>
              </a:ext>
            </a:extLst>
          </p:cNvPr>
          <p:cNvSpPr txBox="1"/>
          <p:nvPr/>
        </p:nvSpPr>
        <p:spPr>
          <a:xfrm>
            <a:off x="76261" y="865706"/>
            <a:ext cx="7315139" cy="523220"/>
          </a:xfrm>
          <a:prstGeom prst="rect">
            <a:avLst/>
          </a:prstGeom>
          <a:noFill/>
        </p:spPr>
        <p:txBody>
          <a:bodyPr wrap="square" rtlCol="0">
            <a:spAutoFit/>
          </a:bodyPr>
          <a:lstStyle/>
          <a:p>
            <a:r>
              <a:rPr kumimoji="1" lang="en-US" altLang="ja-JP" sz="1400" dirty="0">
                <a:solidFill>
                  <a:schemeClr val="tx1">
                    <a:lumMod val="95000"/>
                    <a:lumOff val="5000"/>
                  </a:schemeClr>
                </a:solidFill>
              </a:rPr>
              <a:t>DeepMind</a:t>
            </a:r>
            <a:r>
              <a:rPr kumimoji="1" lang="ja-JP" altLang="en-US" sz="1400" dirty="0">
                <a:solidFill>
                  <a:schemeClr val="tx1">
                    <a:lumMod val="95000"/>
                    <a:lumOff val="5000"/>
                  </a:schemeClr>
                </a:solidFill>
              </a:rPr>
              <a:t>社と同じくタンパク質構造予測の研究を行っている</a:t>
            </a:r>
            <a:r>
              <a:rPr kumimoji="1" lang="en-US" altLang="ja-JP" sz="1400" u="sng" dirty="0">
                <a:solidFill>
                  <a:schemeClr val="tx1">
                    <a:lumMod val="95000"/>
                    <a:lumOff val="5000"/>
                  </a:schemeClr>
                </a:solidFill>
              </a:rPr>
              <a:t>Baker</a:t>
            </a:r>
            <a:r>
              <a:rPr kumimoji="1" lang="ja-JP" altLang="en-US" sz="1400" u="sng" dirty="0">
                <a:solidFill>
                  <a:schemeClr val="tx1">
                    <a:lumMod val="95000"/>
                    <a:lumOff val="5000"/>
                  </a:schemeClr>
                </a:solidFill>
              </a:rPr>
              <a:t>らのグループ</a:t>
            </a:r>
            <a:r>
              <a:rPr kumimoji="1" lang="ja-JP" altLang="en-US" sz="1400" dirty="0">
                <a:solidFill>
                  <a:schemeClr val="tx1">
                    <a:lumMod val="95000"/>
                    <a:lumOff val="5000"/>
                  </a:schemeClr>
                </a:solidFill>
              </a:rPr>
              <a:t>が</a:t>
            </a:r>
            <a:r>
              <a:rPr kumimoji="1" lang="en-US" altLang="ja-JP" sz="1400" dirty="0">
                <a:solidFill>
                  <a:schemeClr val="tx1">
                    <a:lumMod val="95000"/>
                    <a:lumOff val="5000"/>
                  </a:schemeClr>
                </a:solidFill>
              </a:rPr>
              <a:t>, </a:t>
            </a:r>
          </a:p>
          <a:p>
            <a:r>
              <a:rPr kumimoji="1" lang="en-US" altLang="ja-JP" sz="1400" dirty="0">
                <a:solidFill>
                  <a:schemeClr val="tx1">
                    <a:lumMod val="95000"/>
                    <a:lumOff val="5000"/>
                  </a:schemeClr>
                </a:solidFill>
              </a:rPr>
              <a:t>AF3</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1</a:t>
            </a:r>
            <a:r>
              <a:rPr kumimoji="1" lang="ja-JP" altLang="en-US" sz="1400" dirty="0">
                <a:solidFill>
                  <a:schemeClr val="tx1">
                    <a:lumMod val="95000"/>
                    <a:lumOff val="5000"/>
                  </a:schemeClr>
                </a:solidFill>
              </a:rPr>
              <a:t>カ月前に発表したモデル</a:t>
            </a:r>
            <a:endParaRPr kumimoji="1" lang="en-US" altLang="ja-JP" sz="1400" dirty="0">
              <a:solidFill>
                <a:schemeClr val="tx1">
                  <a:lumMod val="95000"/>
                  <a:lumOff val="5000"/>
                </a:schemeClr>
              </a:solidFill>
            </a:endParaRPr>
          </a:p>
        </p:txBody>
      </p:sp>
      <p:sp>
        <p:nvSpPr>
          <p:cNvPr id="13" name="テキスト ボックス 12">
            <a:extLst>
              <a:ext uri="{FF2B5EF4-FFF2-40B4-BE49-F238E27FC236}">
                <a16:creationId xmlns:a16="http://schemas.microsoft.com/office/drawing/2014/main" id="{34D40B58-0AE1-6033-7F07-423421D60C49}"/>
              </a:ext>
            </a:extLst>
          </p:cNvPr>
          <p:cNvSpPr txBox="1"/>
          <p:nvPr/>
        </p:nvSpPr>
        <p:spPr>
          <a:xfrm>
            <a:off x="71438" y="1715246"/>
            <a:ext cx="8976427" cy="307777"/>
          </a:xfrm>
          <a:prstGeom prst="rect">
            <a:avLst/>
          </a:prstGeom>
          <a:noFill/>
        </p:spPr>
        <p:txBody>
          <a:bodyPr wrap="square" rtlCol="0">
            <a:spAutoFit/>
          </a:bodyPr>
          <a:lstStyle/>
          <a:p>
            <a:r>
              <a:rPr kumimoji="1" lang="en-US" altLang="ja-JP" sz="1400" dirty="0">
                <a:solidFill>
                  <a:schemeClr val="tx1">
                    <a:lumMod val="95000"/>
                    <a:lumOff val="5000"/>
                  </a:schemeClr>
                </a:solidFill>
              </a:rPr>
              <a:t>AF3</a:t>
            </a:r>
            <a:r>
              <a:rPr kumimoji="1" lang="ja-JP" altLang="en-US" sz="1400" dirty="0">
                <a:solidFill>
                  <a:schemeClr val="tx1">
                    <a:lumMod val="95000"/>
                    <a:lumOff val="5000"/>
                  </a:schemeClr>
                </a:solidFill>
              </a:rPr>
              <a:t>と同じく</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タンパク質と低分子等との</a:t>
            </a:r>
            <a:r>
              <a:rPr kumimoji="1" lang="ja-JP" altLang="en-US" sz="1400" u="sng" dirty="0">
                <a:solidFill>
                  <a:schemeClr val="tx1">
                    <a:lumMod val="95000"/>
                    <a:lumOff val="5000"/>
                  </a:schemeClr>
                </a:solidFill>
              </a:rPr>
              <a:t>複合体構造の予測を目指している</a:t>
            </a:r>
            <a:r>
              <a:rPr kumimoji="1" lang="ja-JP" altLang="en-US" sz="1400" dirty="0">
                <a:solidFill>
                  <a:schemeClr val="tx1">
                    <a:lumMod val="95000"/>
                    <a:lumOff val="5000"/>
                  </a:schemeClr>
                </a:solidFill>
              </a:rPr>
              <a:t> → </a:t>
            </a:r>
            <a:r>
              <a:rPr kumimoji="1" lang="ja-JP" altLang="en-US" sz="1400" u="sng" dirty="0">
                <a:solidFill>
                  <a:schemeClr val="tx1">
                    <a:lumMod val="95000"/>
                    <a:lumOff val="5000"/>
                  </a:schemeClr>
                </a:solidFill>
              </a:rPr>
              <a:t>本論文の比較対象</a:t>
            </a:r>
            <a:endParaRPr kumimoji="1" lang="en-US" altLang="ja-JP" sz="1400" u="sng" dirty="0">
              <a:solidFill>
                <a:schemeClr val="tx1">
                  <a:lumMod val="95000"/>
                  <a:lumOff val="5000"/>
                </a:schemeClr>
              </a:solidFill>
            </a:endParaRPr>
          </a:p>
        </p:txBody>
      </p:sp>
      <p:sp>
        <p:nvSpPr>
          <p:cNvPr id="15" name="テキスト ボックス 14">
            <a:extLst>
              <a:ext uri="{FF2B5EF4-FFF2-40B4-BE49-F238E27FC236}">
                <a16:creationId xmlns:a16="http://schemas.microsoft.com/office/drawing/2014/main" id="{05B09D30-BEB3-1BD0-D01B-4D5ACF6D40D4}"/>
              </a:ext>
            </a:extLst>
          </p:cNvPr>
          <p:cNvSpPr txBox="1"/>
          <p:nvPr/>
        </p:nvSpPr>
        <p:spPr>
          <a:xfrm>
            <a:off x="82603" y="1397542"/>
            <a:ext cx="8976427" cy="307777"/>
          </a:xfrm>
          <a:prstGeom prst="rect">
            <a:avLst/>
          </a:prstGeom>
          <a:noFill/>
        </p:spPr>
        <p:txBody>
          <a:bodyPr wrap="square" rtlCol="0">
            <a:spAutoFit/>
          </a:bodyPr>
          <a:lstStyle/>
          <a:p>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Baker</a:t>
            </a:r>
            <a:r>
              <a:rPr kumimoji="1" lang="ja-JP" altLang="en-US" sz="1400" dirty="0">
                <a:solidFill>
                  <a:schemeClr val="tx1">
                    <a:lumMod val="95000"/>
                    <a:lumOff val="5000"/>
                  </a:schemeClr>
                </a:solidFill>
              </a:rPr>
              <a:t>は</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構造予測ではなくそのモデルをタンパク質生成</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RFdiffusion</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に応用したことでノーベル賞を受賞</a:t>
            </a:r>
            <a:endParaRPr kumimoji="1" lang="en-US" altLang="ja-JP" sz="1400" dirty="0">
              <a:solidFill>
                <a:schemeClr val="tx1">
                  <a:lumMod val="95000"/>
                  <a:lumOff val="5000"/>
                </a:schemeClr>
              </a:solidFill>
            </a:endParaRPr>
          </a:p>
        </p:txBody>
      </p:sp>
      <p:sp>
        <p:nvSpPr>
          <p:cNvPr id="17" name="テキスト ボックス 16">
            <a:extLst>
              <a:ext uri="{FF2B5EF4-FFF2-40B4-BE49-F238E27FC236}">
                <a16:creationId xmlns:a16="http://schemas.microsoft.com/office/drawing/2014/main" id="{FBB5F96D-784D-BCC4-EEAF-2C8DECB2DBA5}"/>
              </a:ext>
            </a:extLst>
          </p:cNvPr>
          <p:cNvSpPr txBox="1"/>
          <p:nvPr/>
        </p:nvSpPr>
        <p:spPr>
          <a:xfrm>
            <a:off x="154603" y="2055644"/>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モデル構造</a:t>
            </a:r>
            <a:endParaRPr kumimoji="1" lang="ja-JP" altLang="en-US" sz="1600" dirty="0">
              <a:solidFill>
                <a:srgbClr val="3965B5"/>
              </a:solidFill>
            </a:endParaRPr>
          </a:p>
        </p:txBody>
      </p:sp>
      <p:sp>
        <p:nvSpPr>
          <p:cNvPr id="18" name="正方形/長方形 17">
            <a:extLst>
              <a:ext uri="{FF2B5EF4-FFF2-40B4-BE49-F238E27FC236}">
                <a16:creationId xmlns:a16="http://schemas.microsoft.com/office/drawing/2014/main" id="{106A94CE-FC59-9419-C2F2-0E4D6B27CA71}"/>
              </a:ext>
            </a:extLst>
          </p:cNvPr>
          <p:cNvSpPr/>
          <p:nvPr/>
        </p:nvSpPr>
        <p:spPr>
          <a:xfrm>
            <a:off x="82603" y="2071921"/>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19" name="Picture 2">
            <a:extLst>
              <a:ext uri="{FF2B5EF4-FFF2-40B4-BE49-F238E27FC236}">
                <a16:creationId xmlns:a16="http://schemas.microsoft.com/office/drawing/2014/main" id="{77E644F0-A689-0A68-A8E7-87C51A78AA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530"/>
          <a:stretch/>
        </p:blipFill>
        <p:spPr bwMode="auto">
          <a:xfrm>
            <a:off x="1281393" y="2372037"/>
            <a:ext cx="6243358" cy="2646108"/>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6AF11A8B-171B-18E9-37E3-785DDD9F8317}"/>
              </a:ext>
            </a:extLst>
          </p:cNvPr>
          <p:cNvSpPr txBox="1"/>
          <p:nvPr/>
        </p:nvSpPr>
        <p:spPr>
          <a:xfrm>
            <a:off x="71438" y="4973194"/>
            <a:ext cx="8976427"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低分子の原子情報を</a:t>
            </a:r>
            <a:r>
              <a:rPr kumimoji="1" lang="en-US" altLang="ja-JP" sz="1400" dirty="0">
                <a:solidFill>
                  <a:schemeClr val="tx1">
                    <a:lumMod val="95000"/>
                    <a:lumOff val="5000"/>
                  </a:schemeClr>
                </a:solidFill>
              </a:rPr>
              <a:t>MSA</a:t>
            </a:r>
            <a:r>
              <a:rPr kumimoji="1" lang="ja-JP" altLang="en-US" sz="1400" dirty="0">
                <a:solidFill>
                  <a:schemeClr val="tx1">
                    <a:lumMod val="95000"/>
                    <a:lumOff val="5000"/>
                  </a:schemeClr>
                </a:solidFill>
              </a:rPr>
              <a:t>表現・ペア表現につなげて入力とし</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まとめて処理する</a:t>
            </a:r>
            <a:endParaRPr kumimoji="1" lang="en-US" altLang="ja-JP" sz="1400" dirty="0">
              <a:solidFill>
                <a:schemeClr val="tx1">
                  <a:lumMod val="95000"/>
                  <a:lumOff val="5000"/>
                </a:schemeClr>
              </a:solidFill>
            </a:endParaRPr>
          </a:p>
        </p:txBody>
      </p:sp>
      <p:sp>
        <p:nvSpPr>
          <p:cNvPr id="23" name="テキスト ボックス 22">
            <a:extLst>
              <a:ext uri="{FF2B5EF4-FFF2-40B4-BE49-F238E27FC236}">
                <a16:creationId xmlns:a16="http://schemas.microsoft.com/office/drawing/2014/main" id="{2347BDCC-C1AA-DB9A-89A1-8CC40B707E96}"/>
              </a:ext>
            </a:extLst>
          </p:cNvPr>
          <p:cNvSpPr txBox="1"/>
          <p:nvPr/>
        </p:nvSpPr>
        <p:spPr>
          <a:xfrm>
            <a:off x="154604" y="5291146"/>
            <a:ext cx="1394780" cy="338554"/>
          </a:xfrm>
          <a:prstGeom prst="rect">
            <a:avLst/>
          </a:prstGeom>
          <a:noFill/>
        </p:spPr>
        <p:txBody>
          <a:bodyPr wrap="square" rtlCol="0">
            <a:spAutoFit/>
          </a:bodyPr>
          <a:lstStyle/>
          <a:p>
            <a:r>
              <a:rPr kumimoji="1" lang="ja-JP" altLang="en-US" sz="1600" dirty="0">
                <a:solidFill>
                  <a:schemeClr val="tx1">
                    <a:lumMod val="85000"/>
                    <a:lumOff val="15000"/>
                  </a:schemeClr>
                </a:solidFill>
              </a:rPr>
              <a:t>結果</a:t>
            </a:r>
            <a:endParaRPr kumimoji="1" lang="ja-JP" altLang="en-US" sz="1600" dirty="0">
              <a:solidFill>
                <a:srgbClr val="3965B5"/>
              </a:solidFill>
            </a:endParaRPr>
          </a:p>
        </p:txBody>
      </p:sp>
      <p:sp>
        <p:nvSpPr>
          <p:cNvPr id="24" name="正方形/長方形 23">
            <a:extLst>
              <a:ext uri="{FF2B5EF4-FFF2-40B4-BE49-F238E27FC236}">
                <a16:creationId xmlns:a16="http://schemas.microsoft.com/office/drawing/2014/main" id="{3C670949-AA20-8AB5-F60E-0ACF7C156B86}"/>
              </a:ext>
            </a:extLst>
          </p:cNvPr>
          <p:cNvSpPr/>
          <p:nvPr/>
        </p:nvSpPr>
        <p:spPr>
          <a:xfrm>
            <a:off x="82603" y="530742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26" name="図 25" descr="グラフ, 散布図&#10;&#10;自動的に生成された説明">
            <a:extLst>
              <a:ext uri="{FF2B5EF4-FFF2-40B4-BE49-F238E27FC236}">
                <a16:creationId xmlns:a16="http://schemas.microsoft.com/office/drawing/2014/main" id="{FA4B910B-74CF-0F3D-7E8E-50A6D6D58B7A}"/>
              </a:ext>
            </a:extLst>
          </p:cNvPr>
          <p:cNvPicPr>
            <a:picLocks noChangeAspect="1"/>
          </p:cNvPicPr>
          <p:nvPr/>
        </p:nvPicPr>
        <p:blipFill>
          <a:blip r:embed="rId4">
            <a:extLst>
              <a:ext uri="{28A0092B-C50C-407E-A947-70E740481C1C}">
                <a14:useLocalDpi xmlns:a14="http://schemas.microsoft.com/office/drawing/2010/main" val="0"/>
              </a:ext>
            </a:extLst>
          </a:blip>
          <a:srcRect l="6582" t="2916" r="59108" b="51250"/>
          <a:stretch/>
        </p:blipFill>
        <p:spPr>
          <a:xfrm>
            <a:off x="7684037" y="5258414"/>
            <a:ext cx="1394779" cy="1599586"/>
          </a:xfrm>
          <a:prstGeom prst="rect">
            <a:avLst/>
          </a:prstGeom>
        </p:spPr>
      </p:pic>
      <p:sp>
        <p:nvSpPr>
          <p:cNvPr id="31" name="テキスト ボックス 30">
            <a:extLst>
              <a:ext uri="{FF2B5EF4-FFF2-40B4-BE49-F238E27FC236}">
                <a16:creationId xmlns:a16="http://schemas.microsoft.com/office/drawing/2014/main" id="{7657B0AB-5E1B-8A7A-9279-C3ABF1537C38}"/>
              </a:ext>
            </a:extLst>
          </p:cNvPr>
          <p:cNvSpPr txBox="1"/>
          <p:nvPr/>
        </p:nvSpPr>
        <p:spPr>
          <a:xfrm>
            <a:off x="71438" y="5760927"/>
            <a:ext cx="5995987"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タンパク質構造の予測精度を保ちつつ</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低分子等との複合体構造予測に成功した。</a:t>
            </a:r>
            <a:endParaRPr kumimoji="1" lang="en-US" altLang="ja-JP" sz="1400" dirty="0">
              <a:solidFill>
                <a:schemeClr val="tx1">
                  <a:lumMod val="95000"/>
                  <a:lumOff val="5000"/>
                </a:schemeClr>
              </a:solidFill>
            </a:endParaRPr>
          </a:p>
        </p:txBody>
      </p:sp>
      <p:pic>
        <p:nvPicPr>
          <p:cNvPr id="33" name="Picture 2">
            <a:extLst>
              <a:ext uri="{FF2B5EF4-FFF2-40B4-BE49-F238E27FC236}">
                <a16:creationId xmlns:a16="http://schemas.microsoft.com/office/drawing/2014/main" id="{B48EAD51-3092-3A60-C1AF-D511A1160A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59" t="48750" r="66414" b="25833"/>
          <a:stretch/>
        </p:blipFill>
        <p:spPr bwMode="auto">
          <a:xfrm>
            <a:off x="6253257" y="5259881"/>
            <a:ext cx="1394780" cy="1575586"/>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2AA7F348-41AD-46EA-F6D9-7167C577A482}"/>
              </a:ext>
            </a:extLst>
          </p:cNvPr>
          <p:cNvSpPr txBox="1"/>
          <p:nvPr/>
        </p:nvSpPr>
        <p:spPr>
          <a:xfrm>
            <a:off x="82603" y="6310599"/>
            <a:ext cx="5995987"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低分子等に結合するタンパク質の設計も行った。</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164067323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Arial"/>
        <a:cs typeface=""/>
      </a:majorFont>
      <a:minorFont>
        <a:latin typeface="Arial"/>
        <a:ea typeface="Arial"/>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15140</TotalTime>
  <Words>5107</Words>
  <Application>Microsoft Office PowerPoint</Application>
  <PresentationFormat>画面に合わせる (4:3)</PresentationFormat>
  <Paragraphs>398</Paragraphs>
  <Slides>33</Slides>
  <Notes>31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33</vt:i4>
      </vt:variant>
    </vt:vector>
  </HeadingPairs>
  <TitlesOfParts>
    <vt:vector size="39" baseType="lpstr">
      <vt:lpstr>Alfred Serif Regular</vt:lpstr>
      <vt:lpstr>Menlo</vt:lpstr>
      <vt:lpstr>游ゴシック</vt:lpstr>
      <vt:lpstr>Arial</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吉開　泰裕</dc:creator>
  <cp:lastModifiedBy>吉開　泰裕</cp:lastModifiedBy>
  <cp:revision>86</cp:revision>
  <dcterms:created xsi:type="dcterms:W3CDTF">2024-01-24T06:49:39Z</dcterms:created>
  <dcterms:modified xsi:type="dcterms:W3CDTF">2024-12-06T09:12:21Z</dcterms:modified>
</cp:coreProperties>
</file>